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258" r:id="rId4"/>
    <p:sldId id="259" r:id="rId5"/>
    <p:sldId id="261" r:id="rId6"/>
    <p:sldId id="260" r:id="rId7"/>
    <p:sldId id="266" r:id="rId8"/>
    <p:sldId id="265" r:id="rId9"/>
    <p:sldId id="262" r:id="rId10"/>
    <p:sldId id="263" r:id="rId1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6641"/>
    <a:srgbClr val="CEEAB0"/>
    <a:srgbClr val="F2F7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197006565666146E-2"/>
          <c:y val="2.0350302957791014E-2"/>
          <c:w val="0.9418783164304495"/>
          <c:h val="0.79447208857135532"/>
        </c:manualLayout>
      </c:layout>
      <c:barChart>
        <c:barDir val="col"/>
        <c:grouping val="stacked"/>
        <c:varyColors val="0"/>
        <c:ser>
          <c:idx val="1"/>
          <c:order val="1"/>
          <c:tx>
            <c:strRef>
              <c:f>Лист1!$A$4</c:f>
              <c:strCache>
                <c:ptCount val="1"/>
                <c:pt idx="0">
                  <c:v>Налоги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-1.7049873246406781E-3"/>
                  <c:y val="3.2237529163426287E-2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dirty="0" smtClean="0"/>
                      <a:t>6,5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800" b="1" smtClean="0"/>
                      <a:t>6,5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800" b="1" smtClean="0"/>
                      <a:t>6,3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Лист1!$B$2:$D$2</c:f>
              <c:numCache>
                <c:formatCode>m/d/yyyy</c:formatCode>
                <c:ptCount val="3"/>
                <c:pt idx="0">
                  <c:v>42736</c:v>
                </c:pt>
                <c:pt idx="1">
                  <c:v>43101</c:v>
                </c:pt>
                <c:pt idx="2">
                  <c:v>43466</c:v>
                </c:pt>
              </c:numCache>
            </c:numRef>
          </c:cat>
          <c:val>
            <c:numRef>
              <c:f>Лист1!$B$4:$D$4</c:f>
              <c:numCache>
                <c:formatCode>General</c:formatCode>
                <c:ptCount val="3"/>
                <c:pt idx="0">
                  <c:v>6531</c:v>
                </c:pt>
                <c:pt idx="1">
                  <c:v>6498</c:v>
                </c:pt>
                <c:pt idx="2">
                  <c:v>6313</c:v>
                </c:pt>
              </c:numCache>
            </c:numRef>
          </c:val>
        </c:ser>
        <c:ser>
          <c:idx val="2"/>
          <c:order val="2"/>
          <c:tx>
            <c:strRef>
              <c:f>Лист1!$A$5</c:f>
              <c:strCache>
                <c:ptCount val="1"/>
                <c:pt idx="0">
                  <c:v>Страховые взносы</c:v>
                </c:pt>
              </c:strCache>
            </c:strRef>
          </c:tx>
          <c:spPr>
            <a:pattFill prst="dkUpDiag">
              <a:fgClr>
                <a:schemeClr val="accent1">
                  <a:lumMod val="75000"/>
                </a:schemeClr>
              </a:fgClr>
              <a:bgClr>
                <a:schemeClr val="bg1"/>
              </a:bgClr>
            </a:patt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800" b="1" smtClean="0"/>
                      <a:t>7,</a:t>
                    </a:r>
                    <a:r>
                      <a:rPr lang="en-US" sz="1800" b="1" smtClean="0"/>
                      <a:t>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3935446566543109E-3"/>
                  <c:y val="9.4358960115542723E-3"/>
                </c:manualLayout>
              </c:layout>
              <c:tx>
                <c:rich>
                  <a:bodyPr/>
                  <a:lstStyle/>
                  <a:p>
                    <a:r>
                      <a:rPr lang="en-US" sz="1800" b="1" smtClean="0"/>
                      <a:t>5</a:t>
                    </a:r>
                    <a:r>
                      <a:rPr lang="ru-RU" sz="1800" b="1" smtClean="0"/>
                      <a:t>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800" b="1" smtClean="0"/>
                      <a:t>3</a:t>
                    </a:r>
                    <a:r>
                      <a:rPr lang="ru-RU" sz="1800" b="1" smtClean="0"/>
                      <a:t>,6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Лист1!$B$2:$D$2</c:f>
              <c:numCache>
                <c:formatCode>m/d/yyyy</c:formatCode>
                <c:ptCount val="3"/>
                <c:pt idx="0">
                  <c:v>42736</c:v>
                </c:pt>
                <c:pt idx="1">
                  <c:v>43101</c:v>
                </c:pt>
                <c:pt idx="2">
                  <c:v>43466</c:v>
                </c:pt>
              </c:numCache>
            </c:numRef>
          </c:cat>
          <c:val>
            <c:numRef>
              <c:f>Лист1!$B$5:$D$5</c:f>
              <c:numCache>
                <c:formatCode>General</c:formatCode>
                <c:ptCount val="3"/>
                <c:pt idx="0">
                  <c:v>7071</c:v>
                </c:pt>
                <c:pt idx="1">
                  <c:v>5300</c:v>
                </c:pt>
                <c:pt idx="2">
                  <c:v>3630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5012736"/>
        <c:axId val="115014272"/>
      </c:barChart>
      <c:lineChart>
        <c:grouping val="standard"/>
        <c:varyColors val="0"/>
        <c:ser>
          <c:idx val="0"/>
          <c:order val="0"/>
          <c:tx>
            <c:strRef>
              <c:f>Лист1!$A$3</c:f>
              <c:strCache>
                <c:ptCount val="1"/>
                <c:pt idx="0">
                  <c:v>Совокупная задолженность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rgbClr val="C00000"/>
              </a:solidFill>
              <a:ln w="25400"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1.2025179020512873E-2"/>
                  <c:y val="-4.2328630152205303E-2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smtClean="0"/>
                      <a:t>13</a:t>
                    </a:r>
                    <a:r>
                      <a:rPr lang="ru-RU" sz="1600" b="1" smtClean="0"/>
                      <a:t>,</a:t>
                    </a:r>
                    <a:r>
                      <a:rPr lang="en-US" sz="1600" b="1" smtClean="0"/>
                      <a:t>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3.8801244306188198E-2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smtClean="0"/>
                      <a:t>11</a:t>
                    </a:r>
                    <a:r>
                      <a:rPr lang="ru-RU" sz="1600" b="1" smtClean="0"/>
                      <a:t>,8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2025179020512873E-2"/>
                  <c:y val="-4.232863015220531E-2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smtClean="0"/>
                      <a:t>9</a:t>
                    </a:r>
                    <a:r>
                      <a:rPr lang="ru-RU" sz="1600" b="1" smtClean="0"/>
                      <a:t>,</a:t>
                    </a:r>
                    <a:r>
                      <a:rPr lang="en-US" sz="1600" b="1" smtClean="0"/>
                      <a:t>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Лист1!$B$2:$D$2</c:f>
              <c:numCache>
                <c:formatCode>m/d/yyyy</c:formatCode>
                <c:ptCount val="3"/>
                <c:pt idx="0">
                  <c:v>42736</c:v>
                </c:pt>
                <c:pt idx="1">
                  <c:v>43101</c:v>
                </c:pt>
                <c:pt idx="2">
                  <c:v>43466</c:v>
                </c:pt>
              </c:numCache>
            </c:num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13602</c:v>
                </c:pt>
                <c:pt idx="1">
                  <c:v>11798</c:v>
                </c:pt>
                <c:pt idx="2">
                  <c:v>9943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5012736"/>
        <c:axId val="115014272"/>
      </c:lineChart>
      <c:dateAx>
        <c:axId val="115012736"/>
        <c:scaling>
          <c:orientation val="minMax"/>
        </c:scaling>
        <c:delete val="0"/>
        <c:axPos val="b"/>
        <c:numFmt formatCode="m/d/yyyy" sourceLinked="1"/>
        <c:majorTickMark val="in"/>
        <c:minorTickMark val="none"/>
        <c:tickLblPos val="nextTo"/>
        <c:crossAx val="115014272"/>
        <c:crosses val="autoZero"/>
        <c:auto val="1"/>
        <c:lblOffset val="100"/>
        <c:baseTimeUnit val="years"/>
      </c:dateAx>
      <c:valAx>
        <c:axId val="115014272"/>
        <c:scaling>
          <c:orientation val="minMax"/>
          <c:min val="3000"/>
        </c:scaling>
        <c:delete val="1"/>
        <c:axPos val="l"/>
        <c:numFmt formatCode="General" sourceLinked="1"/>
        <c:majorTickMark val="out"/>
        <c:minorTickMark val="none"/>
        <c:tickLblPos val="nextTo"/>
        <c:crossAx val="115012736"/>
        <c:crossesAt val="42736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400">
          <a:latin typeface="Arial Narrow" pitchFamily="34" charset="0"/>
          <a:cs typeface="Arial" pitchFamily="34" charset="0"/>
        </a:defRPr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dLbls>
            <c:dLbl>
              <c:idx val="1"/>
              <c:layout>
                <c:manualLayout>
                  <c:x val="2.4346758232286947E-3"/>
                  <c:y val="-1.0449521406434271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atin typeface="Arial Narrow" pitchFamily="34" charset="0"/>
                      </a:rPr>
                      <a:t>8,6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latin typeface="Arial Narrow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Лист1!$B$8:$C$8</c:f>
              <c:strCache>
                <c:ptCount val="2"/>
                <c:pt idx="0">
                  <c:v>Взыскано за 2017 г.</c:v>
                </c:pt>
                <c:pt idx="1">
                  <c:v>Взыскано за 2018 г.</c:v>
                </c:pt>
              </c:strCache>
            </c:strRef>
          </c:cat>
          <c:val>
            <c:numRef>
              <c:f>Лист1!$B$9:$C$9</c:f>
              <c:numCache>
                <c:formatCode>General</c:formatCode>
                <c:ptCount val="2"/>
                <c:pt idx="0">
                  <c:v>7.1</c:v>
                </c:pt>
                <c:pt idx="1">
                  <c:v>8.1999999999999993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48482176"/>
        <c:axId val="48485120"/>
      </c:barChart>
      <c:catAx>
        <c:axId val="48482176"/>
        <c:scaling>
          <c:orientation val="minMax"/>
        </c:scaling>
        <c:delete val="0"/>
        <c:axPos val="l"/>
        <c:numFmt formatCode="m/d/yyyy" sourceLinked="1"/>
        <c:majorTickMark val="none"/>
        <c:minorTickMark val="none"/>
        <c:tickLblPos val="nextTo"/>
        <c:txPr>
          <a:bodyPr/>
          <a:lstStyle/>
          <a:p>
            <a:pPr>
              <a:defRPr sz="1400">
                <a:latin typeface="Arial Narrow" pitchFamily="34" charset="0"/>
                <a:cs typeface="Arial" pitchFamily="34" charset="0"/>
              </a:defRPr>
            </a:pPr>
            <a:endParaRPr lang="ru-RU"/>
          </a:p>
        </c:txPr>
        <c:crossAx val="48485120"/>
        <c:crosses val="autoZero"/>
        <c:auto val="1"/>
        <c:lblAlgn val="ctr"/>
        <c:lblOffset val="100"/>
        <c:noMultiLvlLbl val="0"/>
      </c:catAx>
      <c:valAx>
        <c:axId val="484851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84821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noFill/>
            </a:ln>
          </c:spPr>
          <c:explosion val="1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pattFill prst="pct30">
                <a:fgClr>
                  <a:schemeClr val="tx2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B3B3B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898989"/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13741664797392517"/>
                  <c:y val="8.42143257347839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5108192874870555E-2"/>
                  <c:y val="-0.226439158543795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5976887607942275"/>
                  <c:y val="-4.32377665208271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39075504317691E-2"/>
                  <c:y val="-0.626947614551993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налоговые</c:v>
                </c:pt>
                <c:pt idx="1">
                  <c:v>страховые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0.55700000000000005</c:v>
                </c:pt>
                <c:pt idx="1">
                  <c:v>0.443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0.64634</cdr:x>
      <cdr:y>0.21154</cdr:y>
    </cdr:from>
    <cdr:to>
      <cdr:x>0.79268</cdr:x>
      <cdr:y>0.30769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16424" y="792088"/>
          <a:ext cx="86409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rPr>
            <a:t>-16%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0.76471</cdr:x>
      <cdr:y>0.41361</cdr:y>
    </cdr:from>
    <cdr:to>
      <cdr:x>0.76471</cdr:x>
      <cdr:y>0.84809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 flipV="1">
          <a:off x="1872208" y="1656184"/>
          <a:ext cx="0" cy="1739743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rgbClr val="C0000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0.24071</cdr:x>
      <cdr:y>0.39486</cdr:y>
    </cdr:from>
    <cdr:to>
      <cdr:x>0.7458</cdr:x>
      <cdr:y>0.62713</cdr:y>
    </cdr:to>
    <cdr:sp macro="" textlink="">
      <cdr:nvSpPr>
        <cdr:cNvPr id="2" name="Надпись 3"/>
        <cdr:cNvSpPr txBox="1"/>
      </cdr:nvSpPr>
      <cdr:spPr>
        <a:xfrm xmlns:a="http://schemas.openxmlformats.org/drawingml/2006/main">
          <a:off x="900315" y="1224136"/>
          <a:ext cx="1889217" cy="72008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6350">
          <a:noFill/>
        </a:ln>
        <a:effectLst xmlns:a="http://schemas.openxmlformats.org/drawingml/2006/main"/>
      </cdr:spPr>
      <cdr:style>
        <a:lnRef xmlns:a="http://schemas.openxmlformats.org/drawingml/2006/main" idx="0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2400" b="1" dirty="0" smtClean="0">
              <a:solidFill>
                <a:srgbClr val="FF0000"/>
              </a:solidFill>
              <a:latin typeface="Arial Narrow" panose="020B0606020202030204" pitchFamily="34" charset="0"/>
              <a:ea typeface="Times New Roman"/>
            </a:rPr>
            <a:t>870,6</a:t>
          </a:r>
          <a:endParaRPr lang="ru-RU" sz="2400" dirty="0">
            <a:solidFill>
              <a:srgbClr val="FF0000"/>
            </a:solidFill>
            <a:latin typeface="Arial Narrow" panose="020B0606020202030204" pitchFamily="34" charset="0"/>
            <a:ea typeface="Times New Roman"/>
          </a:endParaRPr>
        </a:p>
        <a:p xmlns:a="http://schemas.openxmlformats.org/drawingml/2006/main">
          <a:pPr algn="ctr"/>
          <a:r>
            <a:rPr lang="ru-RU" sz="1600" b="1" dirty="0" smtClean="0">
              <a:solidFill>
                <a:srgbClr val="FF0000"/>
              </a:solidFill>
              <a:latin typeface="Arial Narrow" panose="020B0606020202030204" pitchFamily="34" charset="0"/>
              <a:ea typeface="Times New Roman"/>
            </a:rPr>
            <a:t>млн. </a:t>
          </a:r>
          <a:r>
            <a:rPr lang="ru-RU" sz="1600" b="1" dirty="0">
              <a:solidFill>
                <a:srgbClr val="FF0000"/>
              </a:solidFill>
              <a:latin typeface="Arial Narrow" panose="020B0606020202030204" pitchFamily="34" charset="0"/>
              <a:ea typeface="Times New Roman"/>
            </a:rPr>
            <a:t>руб.</a:t>
          </a:r>
          <a:endParaRPr lang="ru-RU" sz="1600" dirty="0">
            <a:solidFill>
              <a:srgbClr val="FF0000"/>
            </a:solidFill>
            <a:latin typeface="Arial Narrow" panose="020B0606020202030204" pitchFamily="34" charset="0"/>
            <a:ea typeface="Times New Roman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AB3819-D326-495B-924C-0FC8853D2B76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9D65EF-BFAA-4EA9-AB63-A5A3F155A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235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1"/>
            <a:ext cx="7772400" cy="1470025"/>
          </a:xfrm>
        </p:spPr>
        <p:txBody>
          <a:bodyPr/>
          <a:lstStyle>
            <a:lvl1pPr>
              <a:defRPr sz="517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/>
          <a:lstStyle>
            <a:lvl1pPr marL="0" indent="0" algn="ctr">
              <a:buNone/>
              <a:defRPr sz="2902" b="0">
                <a:solidFill>
                  <a:schemeClr val="bg1"/>
                </a:solidFill>
                <a:latin typeface="+mj-lt"/>
              </a:defRPr>
            </a:lvl1pPr>
            <a:lvl2pPr marL="472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5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85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4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0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977086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5927725" y="5127625"/>
            <a:ext cx="922338" cy="376238"/>
          </a:xfrm>
          <a:prstGeom prst="rect">
            <a:avLst/>
          </a:prstGeom>
          <a:noFill/>
        </p:spPr>
        <p:txBody>
          <a:bodyPr lIns="82906" tIns="41453" rIns="82906" bIns="41453"/>
          <a:lstStyle/>
          <a:p>
            <a:pPr defTabSz="945718">
              <a:defRPr/>
            </a:pPr>
            <a:endParaRPr lang="ru-RU" sz="1905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874"/>
            <a:ext cx="7320689" cy="4829253"/>
          </a:xfrm>
        </p:spPr>
        <p:txBody>
          <a:bodyPr/>
          <a:lstStyle>
            <a:lvl1pPr marL="329613" indent="0">
              <a:buFontTx/>
              <a:buNone/>
              <a:defRPr b="1">
                <a:latin typeface="+mj-lt"/>
              </a:defRPr>
            </a:lvl1pPr>
            <a:lvl2pPr marL="326733" indent="2880">
              <a:defRPr>
                <a:latin typeface="+mj-lt"/>
              </a:defRPr>
            </a:lvl2pPr>
            <a:lvl3pPr marL="569984" indent="-236054">
              <a:tabLst/>
              <a:defRPr>
                <a:latin typeface="+mj-lt"/>
              </a:defRPr>
            </a:lvl3pPr>
            <a:lvl4pPr marL="0" indent="326733">
              <a:lnSpc>
                <a:spcPts val="1633"/>
              </a:lnSpc>
              <a:spcBef>
                <a:spcPts val="363"/>
              </a:spcBef>
              <a:defRPr>
                <a:latin typeface="+mj-lt"/>
              </a:defRPr>
            </a:lvl4pPr>
            <a:lvl5pPr>
              <a:lnSpc>
                <a:spcPts val="1633"/>
              </a:lnSpc>
              <a:spcBef>
                <a:spcPts val="36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72"/>
            <a:ext cx="7337192" cy="1105803"/>
          </a:xfrm>
        </p:spPr>
        <p:txBody>
          <a:bodyPr/>
          <a:lstStyle>
            <a:lvl1pPr marL="0" marR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98"/>
            </a:lvl1pPr>
          </a:lstStyle>
          <a:p>
            <a:pPr lvl="0"/>
            <a:r>
              <a:rPr lang="ru-RU" noProof="0" dirty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fontAlgn="auto">
              <a:lnSpc>
                <a:spcPts val="2177"/>
              </a:lnSpc>
              <a:spcBef>
                <a:spcPts val="0"/>
              </a:spcBef>
              <a:spcAft>
                <a:spcPts val="0"/>
              </a:spcAft>
              <a:defRPr sz="2449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5ECAA00-155D-4B8D-AE9F-82A6147BC29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10454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874"/>
            <a:ext cx="7320689" cy="4829253"/>
          </a:xfrm>
        </p:spPr>
        <p:txBody>
          <a:bodyPr/>
          <a:lstStyle>
            <a:lvl1pPr marL="329613" indent="0">
              <a:buFontTx/>
              <a:buNone/>
              <a:defRPr b="1">
                <a:latin typeface="+mj-lt"/>
              </a:defRPr>
            </a:lvl1pPr>
            <a:lvl2pPr marL="329613" indent="0">
              <a:defRPr>
                <a:latin typeface="+mj-lt"/>
              </a:defRPr>
            </a:lvl2pPr>
            <a:lvl3pPr marL="569984" indent="-236054">
              <a:defRPr>
                <a:latin typeface="+mj-lt"/>
              </a:defRPr>
            </a:lvl3pPr>
            <a:lvl4pPr marL="0" indent="326733">
              <a:defRPr>
                <a:latin typeface="+mj-lt"/>
              </a:defRPr>
            </a:lvl4pPr>
            <a:lvl5pPr marL="130117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72"/>
            <a:ext cx="7337902" cy="1105803"/>
          </a:xfrm>
        </p:spPr>
        <p:txBody>
          <a:bodyPr/>
          <a:lstStyle>
            <a:lvl1pPr marL="0" marR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98"/>
            </a:lvl1pPr>
          </a:lstStyle>
          <a:p>
            <a:pPr lvl="0"/>
            <a:r>
              <a:rPr lang="ru-RU" noProof="0" dirty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fontAlgn="auto">
              <a:lnSpc>
                <a:spcPts val="2177"/>
              </a:lnSpc>
              <a:spcBef>
                <a:spcPts val="0"/>
              </a:spcBef>
              <a:spcAft>
                <a:spcPts val="0"/>
              </a:spcAft>
              <a:defRPr sz="2449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5A1241-2AFB-43D6-8066-F5BA8E8B89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25293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1012506"/>
            <a:ext cx="7320689" cy="2024630"/>
          </a:xfrm>
        </p:spPr>
        <p:txBody>
          <a:bodyPr anchor="t"/>
          <a:lstStyle>
            <a:lvl1pPr algn="l">
              <a:defRPr sz="4172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3429720"/>
            <a:ext cx="7320689" cy="3006404"/>
          </a:xfrm>
        </p:spPr>
        <p:txBody>
          <a:bodyPr/>
          <a:lstStyle>
            <a:lvl1pPr marL="0" indent="0">
              <a:buNone/>
              <a:defRPr sz="2086">
                <a:solidFill>
                  <a:schemeClr val="tx1">
                    <a:tint val="75000"/>
                  </a:schemeClr>
                </a:solidFill>
              </a:defRPr>
            </a:lvl1pPr>
            <a:lvl2pPr marL="472859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2pPr>
            <a:lvl3pPr marL="945718" indent="0">
              <a:buNone/>
              <a:defRPr sz="1633">
                <a:solidFill>
                  <a:schemeClr val="tx1">
                    <a:tint val="75000"/>
                  </a:schemeClr>
                </a:solidFill>
              </a:defRPr>
            </a:lvl3pPr>
            <a:lvl4pPr marL="1418577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4pPr>
            <a:lvl5pPr marL="1891436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5pPr>
            <a:lvl6pPr marL="2364294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6pPr>
            <a:lvl7pPr marL="2837154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7pPr>
            <a:lvl8pPr marL="3310013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8pPr>
            <a:lvl9pPr marL="3782871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fontAlgn="auto">
              <a:lnSpc>
                <a:spcPts val="2177"/>
              </a:lnSpc>
              <a:spcBef>
                <a:spcPts val="0"/>
              </a:spcBef>
              <a:spcAft>
                <a:spcPts val="0"/>
              </a:spcAft>
              <a:defRPr sz="2449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421E68-AACB-4E58-A3EF-DC18E8B2F16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24082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6" y="1606872"/>
            <a:ext cx="3620764" cy="4695797"/>
          </a:xfrm>
        </p:spPr>
        <p:txBody>
          <a:bodyPr/>
          <a:lstStyle>
            <a:lvl1pPr>
              <a:defRPr sz="2902"/>
            </a:lvl1pPr>
            <a:lvl2pPr>
              <a:defRPr sz="2449"/>
            </a:lvl2pPr>
            <a:lvl3pPr>
              <a:defRPr sz="2086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2" y="1606872"/>
            <a:ext cx="3644897" cy="4695797"/>
          </a:xfrm>
        </p:spPr>
        <p:txBody>
          <a:bodyPr/>
          <a:lstStyle>
            <a:lvl1pPr>
              <a:defRPr sz="2902"/>
            </a:lvl1pPr>
            <a:lvl2pPr>
              <a:defRPr sz="2449"/>
            </a:lvl2pPr>
            <a:lvl3pPr>
              <a:defRPr sz="2086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fontAlgn="auto">
              <a:lnSpc>
                <a:spcPts val="2177"/>
              </a:lnSpc>
              <a:spcBef>
                <a:spcPts val="0"/>
              </a:spcBef>
              <a:spcAft>
                <a:spcPts val="0"/>
              </a:spcAft>
              <a:defRPr sz="2449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C29A9A0-2714-4B36-9360-5092D36828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46343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606872"/>
            <a:ext cx="3674753" cy="568003"/>
          </a:xfrm>
        </p:spPr>
        <p:txBody>
          <a:bodyPr anchor="b"/>
          <a:lstStyle>
            <a:lvl1pPr marL="0" indent="0">
              <a:buNone/>
              <a:defRPr sz="2449" b="1"/>
            </a:lvl1pPr>
            <a:lvl2pPr marL="472859" indent="0">
              <a:buNone/>
              <a:defRPr sz="2086" b="1"/>
            </a:lvl2pPr>
            <a:lvl3pPr marL="945718" indent="0">
              <a:buNone/>
              <a:defRPr sz="1905" b="1"/>
            </a:lvl3pPr>
            <a:lvl4pPr marL="1418577" indent="0">
              <a:buNone/>
              <a:defRPr sz="1633" b="1"/>
            </a:lvl4pPr>
            <a:lvl5pPr marL="1891436" indent="0">
              <a:buNone/>
              <a:defRPr sz="1633" b="1"/>
            </a:lvl5pPr>
            <a:lvl6pPr marL="2364294" indent="0">
              <a:buNone/>
              <a:defRPr sz="1633" b="1"/>
            </a:lvl6pPr>
            <a:lvl7pPr marL="2837154" indent="0">
              <a:buNone/>
              <a:defRPr sz="1633" b="1"/>
            </a:lvl7pPr>
            <a:lvl8pPr marL="3310013" indent="0">
              <a:buNone/>
              <a:defRPr sz="1633" b="1"/>
            </a:lvl8pPr>
            <a:lvl9pPr marL="3782871" indent="0">
              <a:buNone/>
              <a:defRPr sz="16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2174876"/>
            <a:ext cx="3674753" cy="4261248"/>
          </a:xfrm>
        </p:spPr>
        <p:txBody>
          <a:bodyPr/>
          <a:lstStyle>
            <a:lvl1pPr>
              <a:defRPr sz="2449"/>
            </a:lvl1pPr>
            <a:lvl2pPr>
              <a:defRPr sz="2086"/>
            </a:lvl2pPr>
            <a:lvl3pPr>
              <a:defRPr sz="1905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2"/>
            <a:ext cx="3587825" cy="568003"/>
          </a:xfrm>
        </p:spPr>
        <p:txBody>
          <a:bodyPr anchor="b"/>
          <a:lstStyle>
            <a:lvl1pPr marL="0" indent="0">
              <a:buNone/>
              <a:defRPr sz="2449" b="1"/>
            </a:lvl1pPr>
            <a:lvl2pPr marL="472859" indent="0">
              <a:buNone/>
              <a:defRPr sz="2086" b="1"/>
            </a:lvl2pPr>
            <a:lvl3pPr marL="945718" indent="0">
              <a:buNone/>
              <a:defRPr sz="1905" b="1"/>
            </a:lvl3pPr>
            <a:lvl4pPr marL="1418577" indent="0">
              <a:buNone/>
              <a:defRPr sz="1633" b="1"/>
            </a:lvl4pPr>
            <a:lvl5pPr marL="1891436" indent="0">
              <a:buNone/>
              <a:defRPr sz="1633" b="1"/>
            </a:lvl5pPr>
            <a:lvl6pPr marL="2364294" indent="0">
              <a:buNone/>
              <a:defRPr sz="1633" b="1"/>
            </a:lvl6pPr>
            <a:lvl7pPr marL="2837154" indent="0">
              <a:buNone/>
              <a:defRPr sz="1633" b="1"/>
            </a:lvl7pPr>
            <a:lvl8pPr marL="3310013" indent="0">
              <a:buNone/>
              <a:defRPr sz="1633" b="1"/>
            </a:lvl8pPr>
            <a:lvl9pPr marL="3782871" indent="0">
              <a:buNone/>
              <a:defRPr sz="16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49"/>
            </a:lvl1pPr>
            <a:lvl2pPr>
              <a:defRPr sz="2086"/>
            </a:lvl2pPr>
            <a:lvl3pPr>
              <a:defRPr sz="1905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27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fontAlgn="auto">
              <a:lnSpc>
                <a:spcPts val="2177"/>
              </a:lnSpc>
              <a:spcBef>
                <a:spcPts val="0"/>
              </a:spcBef>
              <a:spcAft>
                <a:spcPts val="0"/>
              </a:spcAft>
              <a:defRPr sz="2449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37C5050-5E2A-4637-8E9B-E39F1F33551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27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4374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27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fontAlgn="auto">
              <a:lnSpc>
                <a:spcPts val="2177"/>
              </a:lnSpc>
              <a:spcBef>
                <a:spcPts val="0"/>
              </a:spcBef>
              <a:spcAft>
                <a:spcPts val="0"/>
              </a:spcAft>
              <a:defRPr sz="2449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8A191AF-264A-4C30-94A2-39C6FF18869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27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2577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27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27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 rtlCol="0"/>
          <a:lstStyle>
            <a:lvl1pPr algn="ctr" fontAlgn="auto">
              <a:lnSpc>
                <a:spcPts val="2177"/>
              </a:lnSpc>
              <a:spcBef>
                <a:spcPts val="0"/>
              </a:spcBef>
              <a:spcAft>
                <a:spcPts val="0"/>
              </a:spcAft>
              <a:defRPr sz="2449" i="0">
                <a:solidFill>
                  <a:prstClr val="white"/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FBB3F530-E9D5-43CF-A61C-95F5603683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5821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313" cy="1162050"/>
          </a:xfrm>
        </p:spPr>
        <p:txBody>
          <a:bodyPr anchor="b"/>
          <a:lstStyle>
            <a:lvl1pPr algn="l">
              <a:defRPr sz="2086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356"/>
            </a:lvl1pPr>
            <a:lvl2pPr>
              <a:defRPr sz="2902"/>
            </a:lvl2pPr>
            <a:lvl3pPr>
              <a:defRPr sz="2449"/>
            </a:lvl3pPr>
            <a:lvl4pPr>
              <a:defRPr sz="2086"/>
            </a:lvl4pPr>
            <a:lvl5pPr>
              <a:defRPr sz="2086"/>
            </a:lvl5pPr>
            <a:lvl6pPr>
              <a:defRPr sz="2086"/>
            </a:lvl6pPr>
            <a:lvl7pPr>
              <a:defRPr sz="2086"/>
            </a:lvl7pPr>
            <a:lvl8pPr>
              <a:defRPr sz="2086"/>
            </a:lvl8pPr>
            <a:lvl9pPr>
              <a:defRPr sz="208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435101"/>
            <a:ext cx="3008313" cy="4691063"/>
          </a:xfrm>
        </p:spPr>
        <p:txBody>
          <a:bodyPr/>
          <a:lstStyle>
            <a:lvl1pPr marL="0" indent="0">
              <a:buNone/>
              <a:defRPr sz="1451"/>
            </a:lvl1pPr>
            <a:lvl2pPr marL="472859" indent="0">
              <a:buNone/>
              <a:defRPr sz="1270"/>
            </a:lvl2pPr>
            <a:lvl3pPr marL="945718" indent="0">
              <a:buNone/>
              <a:defRPr sz="998"/>
            </a:lvl3pPr>
            <a:lvl4pPr marL="1418577" indent="0">
              <a:buNone/>
              <a:defRPr sz="907"/>
            </a:lvl4pPr>
            <a:lvl5pPr marL="1891436" indent="0">
              <a:buNone/>
              <a:defRPr sz="907"/>
            </a:lvl5pPr>
            <a:lvl6pPr marL="2364294" indent="0">
              <a:buNone/>
              <a:defRPr sz="907"/>
            </a:lvl6pPr>
            <a:lvl7pPr marL="2837154" indent="0">
              <a:buNone/>
              <a:defRPr sz="907"/>
            </a:lvl7pPr>
            <a:lvl8pPr marL="3310013" indent="0">
              <a:buNone/>
              <a:defRPr sz="907"/>
            </a:lvl8pPr>
            <a:lvl9pPr marL="3782871" indent="0">
              <a:buNone/>
              <a:defRPr sz="90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27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27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lnSpc>
                <a:spcPts val="2177"/>
              </a:lnSpc>
              <a:spcBef>
                <a:spcPts val="0"/>
              </a:spcBef>
              <a:spcAft>
                <a:spcPts val="0"/>
              </a:spcAft>
              <a:defRPr sz="2449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8A5B17-1CC9-4754-A344-7D264F32D4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10316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86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356"/>
            </a:lvl1pPr>
            <a:lvl2pPr marL="472859" indent="0">
              <a:buNone/>
              <a:defRPr sz="2902"/>
            </a:lvl2pPr>
            <a:lvl3pPr marL="945718" indent="0">
              <a:buNone/>
              <a:defRPr sz="2449"/>
            </a:lvl3pPr>
            <a:lvl4pPr marL="1418577" indent="0">
              <a:buNone/>
              <a:defRPr sz="2086"/>
            </a:lvl4pPr>
            <a:lvl5pPr marL="1891436" indent="0">
              <a:buNone/>
              <a:defRPr sz="2086"/>
            </a:lvl5pPr>
            <a:lvl6pPr marL="2364294" indent="0">
              <a:buNone/>
              <a:defRPr sz="2086"/>
            </a:lvl6pPr>
            <a:lvl7pPr marL="2837154" indent="0">
              <a:buNone/>
              <a:defRPr sz="2086"/>
            </a:lvl7pPr>
            <a:lvl8pPr marL="3310013" indent="0">
              <a:buNone/>
              <a:defRPr sz="2086"/>
            </a:lvl8pPr>
            <a:lvl9pPr marL="3782871" indent="0">
              <a:buNone/>
              <a:defRPr sz="2086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51"/>
            </a:lvl1pPr>
            <a:lvl2pPr marL="472859" indent="0">
              <a:buNone/>
              <a:defRPr sz="1270"/>
            </a:lvl2pPr>
            <a:lvl3pPr marL="945718" indent="0">
              <a:buNone/>
              <a:defRPr sz="998"/>
            </a:lvl3pPr>
            <a:lvl4pPr marL="1418577" indent="0">
              <a:buNone/>
              <a:defRPr sz="907"/>
            </a:lvl4pPr>
            <a:lvl5pPr marL="1891436" indent="0">
              <a:buNone/>
              <a:defRPr sz="907"/>
            </a:lvl5pPr>
            <a:lvl6pPr marL="2364294" indent="0">
              <a:buNone/>
              <a:defRPr sz="907"/>
            </a:lvl6pPr>
            <a:lvl7pPr marL="2837154" indent="0">
              <a:buNone/>
              <a:defRPr sz="907"/>
            </a:lvl7pPr>
            <a:lvl8pPr marL="3310013" indent="0">
              <a:buNone/>
              <a:defRPr sz="907"/>
            </a:lvl8pPr>
            <a:lvl9pPr marL="3782871" indent="0">
              <a:buNone/>
              <a:defRPr sz="90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27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27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lnSpc>
                <a:spcPts val="2177"/>
              </a:lnSpc>
              <a:spcBef>
                <a:spcPts val="0"/>
              </a:spcBef>
              <a:spcAft>
                <a:spcPts val="0"/>
              </a:spcAft>
              <a:defRPr sz="2449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3FB09F-6A79-4554-BC85-2A9BD688807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00393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27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27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lnSpc>
                <a:spcPts val="2177"/>
              </a:lnSpc>
              <a:spcBef>
                <a:spcPts val="0"/>
              </a:spcBef>
              <a:spcAft>
                <a:spcPts val="0"/>
              </a:spcAft>
              <a:defRPr sz="2449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7997FCE-A908-4071-8532-F6A5C4A6B7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04350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1" y="303213"/>
            <a:ext cx="2405063" cy="6451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27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27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lnSpc>
                <a:spcPts val="2177"/>
              </a:lnSpc>
              <a:spcBef>
                <a:spcPts val="0"/>
              </a:spcBef>
              <a:spcAft>
                <a:spcPts val="0"/>
              </a:spcAft>
              <a:defRPr sz="2449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5272C5D-24A7-4330-BD2F-B6B2E9A50A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2710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69" tIns="52135" rIns="104269" bIns="52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69" tIns="52135" rIns="104269" bIns="52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104269" tIns="52135" rIns="104269" bIns="52135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104269" tIns="52135" rIns="104269" bIns="52135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3263" y="6042025"/>
            <a:ext cx="620712" cy="631825"/>
          </a:xfrm>
          <a:prstGeom prst="rect">
            <a:avLst/>
          </a:prstGeom>
        </p:spPr>
        <p:txBody>
          <a:bodyPr vert="horz" wrap="square" lIns="104269" tIns="52135" rIns="104269" bIns="52135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175"/>
              </a:lnSpc>
              <a:defRPr sz="24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DAADD64-8BA6-4D2A-BEA5-9E0CEE8D015F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111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944563" rtl="0" eaLnBrk="0" fontAlgn="base" hangingPunct="0">
        <a:lnSpc>
          <a:spcPts val="4713"/>
        </a:lnSpc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44563" rtl="0" eaLnBrk="0" fontAlgn="base" hangingPunct="0">
        <a:lnSpc>
          <a:spcPts val="4713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944563" rtl="0" eaLnBrk="0" fontAlgn="base" hangingPunct="0">
        <a:lnSpc>
          <a:spcPts val="4713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944563" rtl="0" eaLnBrk="0" fontAlgn="base" hangingPunct="0">
        <a:lnSpc>
          <a:spcPts val="4713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944563" rtl="0" eaLnBrk="0" fontAlgn="base" hangingPunct="0">
        <a:lnSpc>
          <a:spcPts val="4713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7200" algn="l" defTabSz="944563" rtl="0" fontAlgn="base">
        <a:lnSpc>
          <a:spcPts val="4713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4400" algn="l" defTabSz="944563" rtl="0" fontAlgn="base">
        <a:lnSpc>
          <a:spcPts val="4713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1600" algn="l" defTabSz="944563" rtl="0" fontAlgn="base">
        <a:lnSpc>
          <a:spcPts val="4713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8800" algn="l" defTabSz="944563" rtl="0" fontAlgn="base">
        <a:lnSpc>
          <a:spcPts val="4713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328613" indent="-328613" algn="l" defTabSz="944563" rtl="0" eaLnBrk="0" fontAlgn="base" hangingPunct="0">
        <a:spcBef>
          <a:spcPct val="20000"/>
        </a:spcBef>
        <a:spcAft>
          <a:spcPct val="0"/>
        </a:spcAft>
        <a:buFont typeface="+mj-lt"/>
        <a:defRPr sz="3300" kern="1200">
          <a:solidFill>
            <a:srgbClr val="005AA9"/>
          </a:solidFill>
          <a:latin typeface="+mj-lt"/>
          <a:ea typeface="+mn-ea"/>
          <a:cs typeface="+mn-cs"/>
        </a:defRPr>
      </a:lvl1pPr>
      <a:lvl2pPr marL="328613" indent="128588" algn="l" defTabSz="944563" rtl="0" eaLnBrk="0" fontAlgn="base" hangingPunct="0">
        <a:spcBef>
          <a:spcPct val="20000"/>
        </a:spcBef>
        <a:spcAft>
          <a:spcPct val="0"/>
        </a:spcAft>
        <a:buFont typeface="Arial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46113" indent="-234950" algn="l" defTabSz="9445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74763" algn="just" defTabSz="944563" rtl="0" eaLnBrk="0" fontAlgn="base" hangingPunct="0">
        <a:lnSpc>
          <a:spcPts val="1638"/>
        </a:lnSpc>
        <a:spcBef>
          <a:spcPts val="363"/>
        </a:spcBef>
        <a:spcAft>
          <a:spcPct val="0"/>
        </a:spcAft>
        <a:buFont typeface="Arial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300163" indent="528638" algn="l" defTabSz="944563" rtl="0" eaLnBrk="0" fontAlgn="base" hangingPunct="0">
        <a:lnSpc>
          <a:spcPts val="1638"/>
        </a:lnSpc>
        <a:spcBef>
          <a:spcPts val="363"/>
        </a:spcBef>
        <a:spcAft>
          <a:spcPct val="0"/>
        </a:spcAft>
        <a:buFont typeface="Arial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600725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6pPr>
      <a:lvl7pPr marL="3073583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7pPr>
      <a:lvl8pPr marL="3546443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8pPr>
      <a:lvl9pPr marL="4019302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1pPr>
      <a:lvl2pPr marL="472859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2pPr>
      <a:lvl3pPr marL="945718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3pPr>
      <a:lvl4pPr marL="1418577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4pPr>
      <a:lvl5pPr marL="1891436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5pPr>
      <a:lvl6pPr marL="2364294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6pPr>
      <a:lvl7pPr marL="2837154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7pPr>
      <a:lvl8pPr marL="3310013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8pPr>
      <a:lvl9pPr marL="3782871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/>
        </p:nvSpPr>
        <p:spPr bwMode="auto">
          <a:xfrm>
            <a:off x="984250" y="1988840"/>
            <a:ext cx="7200900" cy="2231628"/>
          </a:xfrm>
          <a:prstGeom prst="rect">
            <a:avLst/>
          </a:prstGeom>
        </p:spPr>
        <p:txBody>
          <a:bodyPr lIns="104269" tIns="52135" rIns="104269" bIns="52135" anchor="ctr">
            <a:normAutofit fontScale="92500"/>
          </a:bodyPr>
          <a:lstStyle>
            <a:lvl1pPr algn="l" defTabSz="944563" rtl="0" fontAlgn="base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517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defTabSz="944563" rtl="0" fontAlgn="base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44563" rtl="0" fontAlgn="base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44563" rtl="0" fontAlgn="base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44563" rtl="0" fontAlgn="base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44563" rtl="0" fontAlgn="base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44563" rtl="0" fontAlgn="base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44563" rtl="0" fontAlgn="base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44563" rtl="0" fontAlgn="base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ru-RU" sz="3200" dirty="0">
                <a:solidFill>
                  <a:srgbClr val="1F497D">
                    <a:lumMod val="75000"/>
                  </a:srgbClr>
                </a:solidFill>
                <a:latin typeface="Arial Narrow" pitchFamily="34" charset="0"/>
              </a:rPr>
              <a:t>Правоприменительная практика в части погашения задолженности по  налоговым платежам и страховым взносам в 2019 году</a:t>
            </a:r>
            <a:endParaRPr lang="ru-RU" sz="3200" dirty="0" smtClean="0">
              <a:solidFill>
                <a:srgbClr val="1F497D">
                  <a:lumMod val="75000"/>
                </a:srgbClr>
              </a:solidFill>
              <a:latin typeface="Arial Narrow" pitchFamily="34" charset="0"/>
            </a:endParaRPr>
          </a:p>
        </p:txBody>
      </p:sp>
      <p:pic>
        <p:nvPicPr>
          <p:cNvPr id="26627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4250" y="549275"/>
            <a:ext cx="1512888" cy="158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2"/>
          <p:cNvSpPr>
            <a:spLocks noGrp="1"/>
          </p:cNvSpPr>
          <p:nvPr/>
        </p:nvSpPr>
        <p:spPr>
          <a:xfrm>
            <a:off x="488972" y="4509120"/>
            <a:ext cx="7918450" cy="1391816"/>
          </a:xfrm>
          <a:prstGeom prst="rect">
            <a:avLst/>
          </a:prstGeom>
        </p:spPr>
        <p:txBody>
          <a:bodyPr lIns="104269" tIns="52135" rIns="104269" bIns="52135">
            <a:normAutofit/>
          </a:bodyPr>
          <a:lstStyle>
            <a:lvl1pPr marL="0" indent="0" algn="ctr" defTabSz="944563" rtl="0" fontAlgn="base">
              <a:spcBef>
                <a:spcPct val="20000"/>
              </a:spcBef>
              <a:spcAft>
                <a:spcPct val="0"/>
              </a:spcAft>
              <a:buFont typeface="+mj-lt"/>
              <a:buNone/>
              <a:defRPr sz="2902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2859" indent="0" algn="ctr" defTabSz="944563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1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45718" indent="0" algn="ctr" defTabSz="944563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1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418577" indent="0" algn="ctr" defTabSz="944563" rtl="0" fontAlgn="base">
              <a:lnSpc>
                <a:spcPts val="1638"/>
              </a:lnSpc>
              <a:spcBef>
                <a:spcPts val="363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91436" indent="0" algn="ctr" defTabSz="944563" rtl="0" fontAlgn="base">
              <a:lnSpc>
                <a:spcPts val="1638"/>
              </a:lnSpc>
              <a:spcBef>
                <a:spcPts val="363"/>
              </a:spcBef>
              <a:spcAft>
                <a:spcPct val="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364294" indent="0" algn="ctr" defTabSz="945718" rtl="0" eaLnBrk="1" latinLnBrk="0" hangingPunct="1">
              <a:spcBef>
                <a:spcPct val="20000"/>
              </a:spcBef>
              <a:buFont typeface="Arial" pitchFamily="34" charset="0"/>
              <a:buNone/>
              <a:defRPr sz="2086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837154" indent="0" algn="ctr" defTabSz="945718" rtl="0" eaLnBrk="1" latinLnBrk="0" hangingPunct="1">
              <a:spcBef>
                <a:spcPct val="20000"/>
              </a:spcBef>
              <a:buFont typeface="Arial" pitchFamily="34" charset="0"/>
              <a:buNone/>
              <a:defRPr sz="2086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310013" indent="0" algn="ctr" defTabSz="945718" rtl="0" eaLnBrk="1" latinLnBrk="0" hangingPunct="1">
              <a:spcBef>
                <a:spcPct val="20000"/>
              </a:spcBef>
              <a:buFont typeface="Arial" pitchFamily="34" charset="0"/>
              <a:buNone/>
              <a:defRPr sz="2086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782871" indent="0" algn="ctr" defTabSz="945718" rtl="0" eaLnBrk="1" latinLnBrk="0" hangingPunct="1">
              <a:spcBef>
                <a:spcPct val="20000"/>
              </a:spcBef>
              <a:buFont typeface="Arial" pitchFamily="34" charset="0"/>
              <a:buNone/>
              <a:defRPr sz="2086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45718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Заместитель руководителя Управления ФНС России по Вологодской области</a:t>
            </a:r>
            <a:endParaRPr lang="ru-RU" sz="2400" dirty="0">
              <a:solidFill>
                <a:srgbClr val="1F497D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defTabSz="945718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С.В. Макарова</a:t>
            </a:r>
            <a:endParaRPr lang="ru-RU" sz="2400" dirty="0">
              <a:solidFill>
                <a:srgbClr val="1F497D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0675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8809511"/>
              </p:ext>
            </p:extLst>
          </p:nvPr>
        </p:nvGraphicFramePr>
        <p:xfrm>
          <a:off x="467544" y="2492896"/>
          <a:ext cx="5616624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1"/>
          <p:cNvSpPr txBox="1"/>
          <p:nvPr/>
        </p:nvSpPr>
        <p:spPr>
          <a:xfrm>
            <a:off x="1043608" y="1484784"/>
            <a:ext cx="3672408" cy="864096"/>
          </a:xfrm>
          <a:prstGeom prst="rect">
            <a:avLst/>
          </a:prstGeom>
          <a:solidFill>
            <a:srgbClr val="F2F7FC"/>
          </a:solidFill>
          <a:ln>
            <a:solidFill>
              <a:schemeClr val="accent1"/>
            </a:solidFill>
          </a:ln>
        </p:spPr>
        <p:txBody>
          <a:bodyPr vert="horz" wrap="square" lIns="104288" tIns="52144" rIns="104288" bIns="52144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042872">
              <a:spcBef>
                <a:spcPct val="0"/>
              </a:spcBef>
            </a:pP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ea typeface="+mj-ea"/>
                <a:cs typeface="+mj-cs"/>
              </a:rPr>
              <a:t>Снижение совокупной задолженности за 2018 год:</a:t>
            </a:r>
          </a:p>
          <a:p>
            <a:pPr defTabSz="1042872">
              <a:spcBef>
                <a:spcPct val="0"/>
              </a:spcBef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ea typeface="+mj-ea"/>
                <a:cs typeface="+mj-cs"/>
              </a:rPr>
              <a:t>- По РФ -  </a:t>
            </a:r>
            <a:r>
              <a:rPr lang="ru-RU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  <a:ea typeface="+mj-ea"/>
                <a:cs typeface="+mj-cs"/>
              </a:rPr>
              <a:t>на 10%</a:t>
            </a:r>
            <a:endParaRPr lang="ru-RU" sz="1400" b="1" dirty="0">
              <a:solidFill>
                <a:schemeClr val="tx1">
                  <a:lumMod val="50000"/>
                  <a:lumOff val="50000"/>
                </a:schemeClr>
              </a:solidFill>
              <a:latin typeface="Arial Narrow" pitchFamily="34" charset="0"/>
              <a:ea typeface="+mj-ea"/>
              <a:cs typeface="+mj-cs"/>
            </a:endParaRPr>
          </a:p>
          <a:p>
            <a:pPr defTabSz="1042872">
              <a:spcBef>
                <a:spcPct val="0"/>
              </a:spcBef>
            </a:pP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ea typeface="+mj-ea"/>
                <a:cs typeface="+mj-cs"/>
              </a:rPr>
              <a:t>-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ea typeface="+mj-ea"/>
                <a:cs typeface="+mj-cs"/>
              </a:rPr>
              <a:t>По Вологодской области - </a:t>
            </a:r>
            <a:r>
              <a:rPr lang="ru-RU" sz="1400" b="1" dirty="0" smtClean="0">
                <a:solidFill>
                  <a:srgbClr val="3C6641"/>
                </a:solidFill>
                <a:latin typeface="Arial Narrow" pitchFamily="34" charset="0"/>
                <a:ea typeface="+mj-ea"/>
                <a:cs typeface="+mj-cs"/>
              </a:rPr>
              <a:t>на 16%</a:t>
            </a:r>
            <a:endParaRPr lang="ru-RU" sz="1400" b="1" dirty="0">
              <a:solidFill>
                <a:srgbClr val="3C6641"/>
              </a:solidFill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476672"/>
            <a:ext cx="8064896" cy="819354"/>
          </a:xfrm>
          <a:prstGeom prst="rect">
            <a:avLst/>
          </a:prstGeom>
        </p:spPr>
        <p:txBody>
          <a:bodyPr wrap="square" lIns="79909" tIns="39955" rIns="79909" bIns="39955">
            <a:spAutoFit/>
          </a:bodyPr>
          <a:lstStyle>
            <a:defPPr>
              <a:defRPr lang="ru-RU"/>
            </a:defPPr>
            <a:lvl1pPr defTabSz="815975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cs typeface="Arial" pitchFamily="34" charset="0"/>
              </a:defRPr>
            </a:lvl1pPr>
          </a:lstStyle>
          <a:p>
            <a:r>
              <a:rPr lang="ru-RU" sz="2400" dirty="0">
                <a:latin typeface="Arial Narrow" pitchFamily="34" charset="0"/>
              </a:rPr>
              <a:t>Динамика задолженности и эффективность ее взыскания, млрд. руб.</a:t>
            </a: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5070135"/>
              </p:ext>
            </p:extLst>
          </p:nvPr>
        </p:nvGraphicFramePr>
        <p:xfrm>
          <a:off x="5940152" y="2276872"/>
          <a:ext cx="2520280" cy="4004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1"/>
          <p:cNvSpPr txBox="1"/>
          <p:nvPr/>
        </p:nvSpPr>
        <p:spPr>
          <a:xfrm>
            <a:off x="5724128" y="1484784"/>
            <a:ext cx="2736304" cy="864096"/>
          </a:xfrm>
          <a:prstGeom prst="rect">
            <a:avLst/>
          </a:prstGeom>
          <a:solidFill>
            <a:srgbClr val="F2F7FC"/>
          </a:solidFill>
          <a:ln>
            <a:solidFill>
              <a:schemeClr val="accent1"/>
            </a:solidFill>
          </a:ln>
        </p:spPr>
        <p:txBody>
          <a:bodyPr vert="horz" wrap="square" lIns="104288" tIns="52144" rIns="104288" bIns="52144" rtlCol="0" anchor="ctr">
            <a:noAutofit/>
          </a:bodyPr>
          <a:lstStyle>
            <a:defPPr>
              <a:defRPr lang="ru-RU"/>
            </a:defPPr>
            <a:lvl1pPr indent="0" defTabSz="1042872">
              <a:spcBef>
                <a:spcPct val="0"/>
              </a:spcBef>
              <a:defRPr sz="140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ea typeface="+mj-ea"/>
                <a:cs typeface="+mj-cs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ru-RU" dirty="0"/>
              <a:t>Эффективность взыскания </a:t>
            </a:r>
          </a:p>
          <a:p>
            <a:r>
              <a:rPr lang="ru-RU" dirty="0"/>
              <a:t>за 2017 год – 65,1%</a:t>
            </a:r>
          </a:p>
          <a:p>
            <a:r>
              <a:rPr lang="ru-RU" dirty="0"/>
              <a:t>за 2018 год – </a:t>
            </a:r>
            <a:r>
              <a:rPr lang="ru-RU" dirty="0" smtClean="0"/>
              <a:t>86,1%</a:t>
            </a:r>
            <a:endParaRPr lang="ru-RU" dirty="0"/>
          </a:p>
        </p:txBody>
      </p:sp>
      <p:sp>
        <p:nvSpPr>
          <p:cNvPr id="9" name="Номер слайда 2"/>
          <p:cNvSpPr>
            <a:spLocks noGrp="1"/>
          </p:cNvSpPr>
          <p:nvPr>
            <p:ph type="sldNum" sz="quarter" idx="11"/>
          </p:nvPr>
        </p:nvSpPr>
        <p:spPr>
          <a:xfrm>
            <a:off x="8323263" y="6042025"/>
            <a:ext cx="620712" cy="631825"/>
          </a:xfrm>
        </p:spPr>
        <p:txBody>
          <a:bodyPr/>
          <a:lstStyle/>
          <a:p>
            <a:pPr>
              <a:defRPr/>
            </a:pPr>
            <a:fld id="{B8A191AF-264A-4C30-94A2-39C6FF18869A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60207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1210"/>
            <a:ext cx="7864166" cy="850132"/>
          </a:xfrm>
        </p:spPr>
        <p:txBody>
          <a:bodyPr wrap="square" lIns="79909" tIns="39955" rIns="79909" bIns="39955">
            <a:spAutoFit/>
          </a:bodyPr>
          <a:lstStyle/>
          <a:p>
            <a:pPr defTabSz="815975" eaLnBrk="1" hangingPunct="1">
              <a:lnSpc>
                <a:spcPts val="3000"/>
              </a:lnSpc>
            </a:pPr>
            <a:r>
              <a:rPr lang="ru-RU" sz="2400" dirty="0">
                <a:solidFill>
                  <a:srgbClr val="254061"/>
                </a:solidFill>
                <a:latin typeface="Arial Narrow" pitchFamily="34" charset="0"/>
                <a:ea typeface="+mn-ea"/>
                <a:cs typeface="Arial" pitchFamily="34" charset="0"/>
              </a:rPr>
              <a:t>Обращение взыскания на дебиторскую </a:t>
            </a:r>
            <a:r>
              <a:rPr lang="ru-RU" sz="2400" dirty="0" smtClean="0">
                <a:solidFill>
                  <a:srgbClr val="254061"/>
                </a:solidFill>
                <a:latin typeface="Arial Narrow" pitchFamily="34" charset="0"/>
                <a:ea typeface="+mn-ea"/>
                <a:cs typeface="Arial" pitchFamily="34" charset="0"/>
              </a:rPr>
              <a:t>задолженность в рамках ст. 76 НК РФ </a:t>
            </a:r>
            <a:endParaRPr lang="ru-RU" sz="2400" dirty="0">
              <a:solidFill>
                <a:srgbClr val="254061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8A191AF-264A-4C30-94A2-39C6FF18869A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pic>
        <p:nvPicPr>
          <p:cNvPr id="4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1819222"/>
            <a:ext cx="1512888" cy="158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2" b="99636" l="78" r="99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926" y="1802195"/>
            <a:ext cx="1941798" cy="1530869"/>
          </a:xfrm>
          <a:prstGeom prst="rect">
            <a:avLst/>
          </a:prstGeom>
        </p:spPr>
      </p:pic>
      <p:sp>
        <p:nvSpPr>
          <p:cNvPr id="8" name="Двойная стрелка влево/вправо 7"/>
          <p:cNvSpPr/>
          <p:nvPr/>
        </p:nvSpPr>
        <p:spPr>
          <a:xfrm>
            <a:off x="2771800" y="2145320"/>
            <a:ext cx="2880320" cy="733663"/>
          </a:xfrm>
          <a:prstGeom prst="left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Сведения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1026" name="Picture 2" descr="C:\Users\3500-01-516\Desktop\Слайды\Человечки\CD8FCA28-054B-45B9-9151-7616D88B82D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5" y="3854183"/>
            <a:ext cx="1656184" cy="175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Двойная стрелка влево/вправо 10"/>
          <p:cNvSpPr/>
          <p:nvPr/>
        </p:nvSpPr>
        <p:spPr>
          <a:xfrm rot="1819894">
            <a:off x="1856209" y="3716404"/>
            <a:ext cx="1626415" cy="522084"/>
          </a:xfrm>
          <a:prstGeom prst="left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ru-RU" b="1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9481" y="4303731"/>
            <a:ext cx="2320606" cy="74549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Установление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имущественного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права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4286" y="1430785"/>
            <a:ext cx="1979484" cy="33832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ФНС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58594" y="1382954"/>
            <a:ext cx="2186651" cy="43398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ФССП</a:t>
            </a:r>
          </a:p>
        </p:txBody>
      </p:sp>
      <p:sp>
        <p:nvSpPr>
          <p:cNvPr id="16" name="Двойная стрелка влево/вправо 15"/>
          <p:cNvSpPr/>
          <p:nvPr/>
        </p:nvSpPr>
        <p:spPr>
          <a:xfrm rot="8777283">
            <a:off x="4940172" y="3682071"/>
            <a:ext cx="1626415" cy="522084"/>
          </a:xfrm>
          <a:prstGeom prst="left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ru-RU" b="1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92080" y="4238855"/>
            <a:ext cx="2320606" cy="74549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Арест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дебиторской задолженности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403648" y="5805264"/>
            <a:ext cx="6120680" cy="72008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itchFamily="34" charset="0"/>
              </a:rPr>
              <a:t>В 2018 году при обращении взыскания на дебиторскую задолженность </a:t>
            </a:r>
            <a:r>
              <a:rPr lang="ru-RU" b="1" dirty="0" smtClean="0">
                <a:solidFill>
                  <a:srgbClr val="FF0000"/>
                </a:solidFill>
                <a:latin typeface="Arial Narrow" pitchFamily="34" charset="0"/>
              </a:rPr>
              <a:t>взыскан 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51 млн. руб. 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90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8A191AF-264A-4C30-94A2-39C6FF18869A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3568" y="541210"/>
            <a:ext cx="7864166" cy="850132"/>
          </a:xfrm>
        </p:spPr>
        <p:txBody>
          <a:bodyPr wrap="square" lIns="79909" tIns="39955" rIns="79909" bIns="39955">
            <a:spAutoFit/>
          </a:bodyPr>
          <a:lstStyle/>
          <a:p>
            <a:pPr defTabSz="815975" eaLnBrk="1" hangingPunct="1">
              <a:lnSpc>
                <a:spcPts val="3000"/>
              </a:lnSpc>
            </a:pPr>
            <a:r>
              <a:rPr lang="ru-RU" sz="2400" dirty="0" smtClean="0">
                <a:solidFill>
                  <a:srgbClr val="254061"/>
                </a:solidFill>
                <a:latin typeface="Arial Narrow" pitchFamily="34" charset="0"/>
                <a:ea typeface="+mn-ea"/>
                <a:cs typeface="Arial" pitchFamily="34" charset="0"/>
              </a:rPr>
              <a:t>Условия взыскания задолженности с взаимозависимых лиц в порядке пп.2. п.2 ст.45 НК РФ</a:t>
            </a:r>
            <a:endParaRPr lang="ru-RU" sz="2400" dirty="0">
              <a:solidFill>
                <a:srgbClr val="254061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1167098" y="1592796"/>
            <a:ext cx="7200800" cy="1008112"/>
          </a:xfrm>
          <a:prstGeom prst="snip2DiagRect">
            <a:avLst>
              <a:gd name="adj1" fmla="val 0"/>
              <a:gd name="adj2" fmla="val 50000"/>
            </a:avLst>
          </a:prstGeom>
          <a:gradFill>
            <a:gsLst>
              <a:gs pos="18000">
                <a:schemeClr val="accent6">
                  <a:lumMod val="60000"/>
                  <a:lumOff val="40000"/>
                </a:schemeClr>
              </a:gs>
              <a:gs pos="77000">
                <a:schemeClr val="accent1">
                  <a:lumMod val="30000"/>
                  <a:lumOff val="70000"/>
                </a:schemeClr>
              </a:gs>
            </a:gsLst>
            <a:lin ang="8400000" scaled="0"/>
          </a:gradFill>
          <a:ln>
            <a:gradFill flip="none" rotWithShape="1">
              <a:gsLst>
                <a:gs pos="10000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Задолженность образована по результатам налоговой проверки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726" y="1592796"/>
            <a:ext cx="720080" cy="64807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8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1.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1198332" y="2854253"/>
            <a:ext cx="7190092" cy="1008112"/>
          </a:xfrm>
          <a:prstGeom prst="snip2DiagRect">
            <a:avLst>
              <a:gd name="adj1" fmla="val 0"/>
              <a:gd name="adj2" fmla="val 50000"/>
            </a:avLst>
          </a:prstGeom>
          <a:gradFill>
            <a:gsLst>
              <a:gs pos="18000">
                <a:schemeClr val="accent6">
                  <a:lumMod val="60000"/>
                  <a:lumOff val="40000"/>
                </a:schemeClr>
              </a:gs>
              <a:gs pos="77000">
                <a:schemeClr val="accent1">
                  <a:lumMod val="30000"/>
                  <a:lumOff val="70000"/>
                </a:schemeClr>
              </a:gs>
            </a:gsLst>
            <a:lin ang="8400000" scaled="0"/>
          </a:gradFill>
          <a:ln>
            <a:gradFill flip="none" rotWithShape="1">
              <a:gsLst>
                <a:gs pos="10000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Задолженность числится за налогоплательщиком более трех месяцев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8960" y="2854253"/>
            <a:ext cx="720080" cy="64807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8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2.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1209040" y="4149080"/>
            <a:ext cx="7179384" cy="1008112"/>
          </a:xfrm>
          <a:prstGeom prst="snip2DiagRect">
            <a:avLst>
              <a:gd name="adj1" fmla="val 0"/>
              <a:gd name="adj2" fmla="val 50000"/>
            </a:avLst>
          </a:prstGeom>
          <a:gradFill>
            <a:gsLst>
              <a:gs pos="18000">
                <a:schemeClr val="accent6">
                  <a:lumMod val="60000"/>
                  <a:lumOff val="40000"/>
                </a:schemeClr>
              </a:gs>
              <a:gs pos="77000">
                <a:schemeClr val="accent1">
                  <a:lumMod val="30000"/>
                  <a:lumOff val="70000"/>
                </a:schemeClr>
              </a:gs>
            </a:gsLst>
            <a:lin ang="8400000" scaled="0"/>
          </a:gradFill>
          <a:ln>
            <a:gradFill flip="none" rotWithShape="1">
              <a:gsLst>
                <a:gs pos="10000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Зависимость организаций установлена в соответствии с гражданским законодательством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4469" y="4149080"/>
            <a:ext cx="720080" cy="64807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8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3.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83568" y="5445224"/>
            <a:ext cx="7560840" cy="108012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 Narrow" pitchFamily="34" charset="0"/>
              </a:rPr>
              <a:t>По 1 заявлению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погашено 11,6 млн. руб.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Arial Narrow" pitchFamily="34" charset="0"/>
              </a:rPr>
              <a:t>По 7 заявлениям требования налоговых органов удовлетворены на сумму 27,7 млн. руб., </a:t>
            </a:r>
            <a:r>
              <a:rPr lang="ru-RU" sz="2400" b="1" dirty="0">
                <a:solidFill>
                  <a:srgbClr val="FF0000"/>
                </a:solidFill>
                <a:latin typeface="Arial Narrow" pitchFamily="34" charset="0"/>
              </a:rPr>
              <a:t>погашено 16,1 млн руб.</a:t>
            </a:r>
          </a:p>
        </p:txBody>
      </p:sp>
    </p:spTree>
    <p:extLst>
      <p:ext uri="{BB962C8B-B14F-4D97-AF65-F5344CB8AC3E}">
        <p14:creationId xmlns:p14="http://schemas.microsoft.com/office/powerpoint/2010/main" val="77238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трелка вправо 7"/>
          <p:cNvSpPr/>
          <p:nvPr/>
        </p:nvSpPr>
        <p:spPr>
          <a:xfrm>
            <a:off x="2411760" y="1556790"/>
            <a:ext cx="2015541" cy="3168353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8A191AF-264A-4C30-94A2-39C6FF18869A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33" y="2459456"/>
            <a:ext cx="2592288" cy="243923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83568" y="348851"/>
            <a:ext cx="7864166" cy="1234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9909" tIns="39955" rIns="79909" bIns="39955" numCol="1" anchor="ctr" anchorCtr="0" compatLnSpc="1">
            <a:prstTxWarp prst="textNoShape">
              <a:avLst/>
            </a:prstTxWarp>
            <a:spAutoFit/>
          </a:bodyPr>
          <a:lstStyle>
            <a:lvl1pPr algn="l" defTabSz="944563" rtl="0" eaLnBrk="0" fontAlgn="base" hangingPunct="0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44563" rtl="0" eaLnBrk="0" fontAlgn="base" hangingPunct="0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44563" rtl="0" eaLnBrk="0" fontAlgn="base" hangingPunct="0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44563" rtl="0" eaLnBrk="0" fontAlgn="base" hangingPunct="0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44563" rtl="0" eaLnBrk="0" fontAlgn="base" hangingPunct="0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44563" rtl="0" fontAlgn="base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44563" rtl="0" fontAlgn="base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44563" rtl="0" fontAlgn="base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44563" rtl="0" fontAlgn="base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defTabSz="815975" eaLnBrk="1" hangingPunct="1">
              <a:lnSpc>
                <a:spcPts val="3000"/>
              </a:lnSpc>
            </a:pPr>
            <a:r>
              <a:rPr lang="ru-RU" sz="2400" dirty="0" smtClean="0">
                <a:solidFill>
                  <a:srgbClr val="254061"/>
                </a:solidFill>
                <a:latin typeface="Arial Narrow" pitchFamily="34" charset="0"/>
                <a:ea typeface="+mn-ea"/>
                <a:cs typeface="Arial" pitchFamily="34" charset="0"/>
              </a:rPr>
              <a:t>Выявление признаков сокрытия денежных средств либо имущества и направление материалов в следственные органы в соответствии со ст. 199.2 УК РФ</a:t>
            </a:r>
            <a:endParaRPr lang="ru-RU" sz="2400" dirty="0">
              <a:solidFill>
                <a:srgbClr val="254061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8374" y="1688100"/>
            <a:ext cx="2320606" cy="74549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Сокрытие имущества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15651" y="1583262"/>
            <a:ext cx="2736304" cy="74549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Ответственность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30634" y="2415988"/>
            <a:ext cx="3700765" cy="393502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457200" marR="0" indent="-45720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</a:pPr>
            <a:r>
              <a:rPr lang="ru-RU" sz="1600" noProof="0" dirty="0" smtClean="0">
                <a:solidFill>
                  <a:srgbClr val="005AA9"/>
                </a:solidFill>
                <a:latin typeface="Arial Narrow" pitchFamily="34" charset="0"/>
                <a:ea typeface="+mj-ea"/>
                <a:cs typeface="+mj-cs"/>
              </a:rPr>
              <a:t>Штраф в размере от 200 тыс. </a:t>
            </a:r>
            <a:r>
              <a:rPr lang="ru-RU" sz="1600" dirty="0" smtClean="0">
                <a:solidFill>
                  <a:srgbClr val="005AA9"/>
                </a:solidFill>
                <a:latin typeface="Arial Narrow" pitchFamily="34" charset="0"/>
                <a:ea typeface="+mj-ea"/>
                <a:cs typeface="+mj-cs"/>
              </a:rPr>
              <a:t>до 2 млн. руб.</a:t>
            </a:r>
          </a:p>
          <a:p>
            <a:pPr marL="457200" marR="0" indent="-45720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</a:pPr>
            <a:endParaRPr lang="ru-RU" sz="1600" dirty="0" smtClean="0">
              <a:solidFill>
                <a:srgbClr val="005AA9"/>
              </a:solidFill>
              <a:latin typeface="Arial Narrow" pitchFamily="34" charset="0"/>
              <a:ea typeface="+mj-ea"/>
              <a:cs typeface="+mj-cs"/>
            </a:endParaRPr>
          </a:p>
          <a:p>
            <a:pPr marL="457200" marR="0" indent="-45720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Принудительные работы на срок до 5 лет с лишением права занимать определенные должности или заниматься определенной деятельностью на срок до трех лет или</a:t>
            </a:r>
            <a:r>
              <a:rPr kumimoji="0" lang="ru-RU" sz="1600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без такового</a:t>
            </a:r>
          </a:p>
          <a:p>
            <a:pPr marL="457200" marR="0" indent="-45720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</a:pPr>
            <a:endParaRPr kumimoji="0" lang="ru-RU" sz="1600" i="0" u="none" strike="noStrike" kern="1200" cap="none" spc="0" normalizeH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  <a:p>
            <a:pPr marL="457200" indent="-457200" defTabSz="1043056">
              <a:spcBef>
                <a:spcPct val="0"/>
              </a:spcBef>
              <a:buFont typeface="Courier New" pitchFamily="49" charset="0"/>
              <a:buChar char="o"/>
            </a:pPr>
            <a:r>
              <a:rPr lang="ru-RU" sz="1600" baseline="0" dirty="0" smtClean="0">
                <a:solidFill>
                  <a:srgbClr val="005AA9"/>
                </a:solidFill>
                <a:latin typeface="Arial Narrow" pitchFamily="34" charset="0"/>
                <a:ea typeface="+mj-ea"/>
                <a:cs typeface="+mj-cs"/>
              </a:rPr>
              <a:t>Лишение</a:t>
            </a:r>
            <a:r>
              <a:rPr lang="ru-RU" sz="1600" dirty="0" smtClean="0">
                <a:solidFill>
                  <a:srgbClr val="005AA9"/>
                </a:solidFill>
                <a:latin typeface="Arial Narrow" pitchFamily="34" charset="0"/>
                <a:ea typeface="+mj-ea"/>
                <a:cs typeface="+mj-cs"/>
              </a:rPr>
              <a:t> свободы на срок до семи лет с </a:t>
            </a:r>
            <a:r>
              <a:rPr lang="ru-RU" sz="1600" dirty="0">
                <a:solidFill>
                  <a:srgbClr val="005AA9"/>
                </a:solidFill>
                <a:latin typeface="Arial Narrow" pitchFamily="34" charset="0"/>
                <a:ea typeface="+mj-ea"/>
                <a:cs typeface="+mj-cs"/>
              </a:rPr>
              <a:t>лишением права занимать определенные должности или заниматься определенной деятельностью на срок до трех лет или без </a:t>
            </a:r>
            <a:r>
              <a:rPr lang="ru-RU" sz="1600" dirty="0" smtClean="0">
                <a:solidFill>
                  <a:srgbClr val="005AA9"/>
                </a:solidFill>
                <a:latin typeface="Arial Narrow" pitchFamily="34" charset="0"/>
                <a:ea typeface="+mj-ea"/>
                <a:cs typeface="+mj-cs"/>
              </a:rPr>
              <a:t>такового </a:t>
            </a:r>
            <a:endParaRPr kumimoji="0" lang="ru-RU" sz="1600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  <a:p>
            <a:pPr marL="457200" marR="0" indent="-45720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</a:pPr>
            <a:endParaRPr kumimoji="0" lang="ru-RU" sz="1600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7371" y="4797152"/>
            <a:ext cx="4104456" cy="1584176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 Narrow" pitchFamily="34" charset="0"/>
              </a:rPr>
              <a:t>За 2018 год в следственные органы в соответствии со ст. 199.2 УК РФ </a:t>
            </a:r>
            <a:r>
              <a:rPr lang="ru-RU" dirty="0" smtClean="0">
                <a:solidFill>
                  <a:schemeClr val="bg1"/>
                </a:solidFill>
                <a:latin typeface="Arial Narrow" pitchFamily="34" charset="0"/>
              </a:rPr>
              <a:t>возбуждено </a:t>
            </a:r>
            <a:r>
              <a:rPr lang="ru-RU" dirty="0" smtClean="0">
                <a:solidFill>
                  <a:schemeClr val="bg1"/>
                </a:solidFill>
                <a:latin typeface="Arial Narrow" pitchFamily="34" charset="0"/>
              </a:rPr>
              <a:t>10 уголовных дел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Погашено 85 млн. руб.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85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636668" y="504723"/>
            <a:ext cx="7895771" cy="85013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79909" tIns="39955" rIns="79909" bIns="39955" numCol="1" anchor="ctr" anchorCtr="0" compatLnSpc="1">
            <a:prstTxWarp prst="textNoShape">
              <a:avLst/>
            </a:prstTxWarp>
            <a:spAutoFit/>
          </a:bodyPr>
          <a:lstStyle/>
          <a:p>
            <a:pPr defTabSz="815975" fontAlgn="base">
              <a:lnSpc>
                <a:spcPts val="3000"/>
              </a:lnSpc>
              <a:spcAft>
                <a:spcPct val="0"/>
              </a:spcAft>
            </a:pPr>
            <a:r>
              <a:rPr lang="ru-RU" altLang="ru-RU" sz="2400" dirty="0">
                <a:solidFill>
                  <a:srgbClr val="254061"/>
                </a:solidFill>
                <a:latin typeface="Arial Narrow" pitchFamily="34" charset="0"/>
                <a:ea typeface="+mn-ea"/>
                <a:cs typeface="Arial" pitchFamily="34" charset="0"/>
              </a:rPr>
              <a:t>Статистические данные о привлечении к субсидиарной ответственности </a:t>
            </a:r>
            <a:r>
              <a:rPr lang="ru-RU" altLang="ru-RU" sz="2400" dirty="0" smtClean="0">
                <a:solidFill>
                  <a:srgbClr val="254061"/>
                </a:solidFill>
                <a:latin typeface="Arial Narrow" pitchFamily="34" charset="0"/>
                <a:ea typeface="+mn-ea"/>
                <a:cs typeface="Arial" pitchFamily="34" charset="0"/>
              </a:rPr>
              <a:t>в </a:t>
            </a:r>
            <a:r>
              <a:rPr lang="ru-RU" altLang="ru-RU" sz="2400" dirty="0">
                <a:solidFill>
                  <a:srgbClr val="254061"/>
                </a:solidFill>
                <a:latin typeface="Arial Narrow" pitchFamily="34" charset="0"/>
                <a:ea typeface="+mn-ea"/>
                <a:cs typeface="Arial" pitchFamily="34" charset="0"/>
              </a:rPr>
              <a:t>регионе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73413" y="5557414"/>
            <a:ext cx="621982" cy="950997"/>
          </a:xfrm>
          <a:prstGeom prst="rect">
            <a:avLst/>
          </a:prstGeom>
        </p:spPr>
        <p:txBody>
          <a:bodyPr vert="horz" wrap="none" lIns="98619" tIns="49301" rIns="98619" bIns="49301" rtlCol="0" anchor="ctr">
            <a:normAutofit/>
          </a:bodyPr>
          <a:lstStyle/>
          <a:p>
            <a:pPr algn="ctr" defTabSz="985963">
              <a:spcBef>
                <a:spcPct val="0"/>
              </a:spcBef>
            </a:pP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2017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615929" y="5739872"/>
            <a:ext cx="1175529" cy="586082"/>
          </a:xfrm>
          <a:prstGeom prst="rect">
            <a:avLst/>
          </a:prstGeom>
        </p:spPr>
        <p:txBody>
          <a:bodyPr vert="horz" wrap="none" lIns="98619" tIns="49301" rIns="98619" bIns="49301" rtlCol="0" anchor="ctr">
            <a:normAutofit/>
          </a:bodyPr>
          <a:lstStyle/>
          <a:p>
            <a:pPr algn="ctr" defTabSz="985963">
              <a:spcBef>
                <a:spcPct val="0"/>
              </a:spcBef>
            </a:pP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2018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5008730" y="5576301"/>
            <a:ext cx="3214399" cy="257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6433256" y="2960536"/>
            <a:ext cx="1577318" cy="2631739"/>
          </a:xfrm>
          <a:prstGeom prst="rect">
            <a:avLst/>
          </a:prstGeom>
          <a:solidFill>
            <a:schemeClr val="tx2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772" tIns="36888" rIns="73772" bIns="36888" rtlCol="0" anchor="ctr"/>
          <a:lstStyle/>
          <a:p>
            <a:pPr algn="ctr" defTabSz="839840"/>
            <a:endParaRPr lang="ru-RU" sz="20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61804" y="3755553"/>
            <a:ext cx="1166380" cy="1833630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772" tIns="36888" rIns="73772" bIns="36888" rtlCol="0" anchor="ctr"/>
          <a:lstStyle/>
          <a:p>
            <a:pPr algn="ctr" defTabSz="839840"/>
            <a:endParaRPr lang="ru-RU" sz="20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84886" y="2745471"/>
            <a:ext cx="716730" cy="1594673"/>
          </a:xfrm>
          <a:prstGeom prst="rect">
            <a:avLst/>
          </a:prstGeom>
        </p:spPr>
        <p:txBody>
          <a:bodyPr vert="horz" wrap="none" lIns="98619" tIns="49301" rIns="98619" bIns="49301" rtlCol="0" anchor="ctr">
            <a:normAutofit/>
          </a:bodyPr>
          <a:lstStyle/>
          <a:p>
            <a:pPr algn="ctr" defTabSz="985963">
              <a:spcBef>
                <a:spcPct val="0"/>
              </a:spcBef>
            </a:pPr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На сумму</a:t>
            </a:r>
          </a:p>
          <a:p>
            <a:pPr algn="ctr" defTabSz="985963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447,0 </a:t>
            </a:r>
          </a:p>
          <a:p>
            <a:pPr algn="ctr" defTabSz="985963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млн. </a:t>
            </a:r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руб</a:t>
            </a: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.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8730" y="3926617"/>
            <a:ext cx="1219454" cy="1062788"/>
          </a:xfrm>
          <a:prstGeom prst="rect">
            <a:avLst/>
          </a:prstGeom>
        </p:spPr>
        <p:txBody>
          <a:bodyPr vert="horz" wrap="none" lIns="98619" tIns="49301" rIns="98619" bIns="49301" rtlCol="0" anchor="ctr">
            <a:noAutofit/>
          </a:bodyPr>
          <a:lstStyle/>
          <a:p>
            <a:pPr algn="ctr" defTabSz="985963">
              <a:spcBef>
                <a:spcPct val="0"/>
              </a:spcBef>
            </a:pPr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На сумму</a:t>
            </a:r>
          </a:p>
          <a:p>
            <a:pPr algn="ctr" defTabSz="985963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8,0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algn="ctr" defTabSz="985963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млн. </a:t>
            </a:r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руб.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913125" y="1429599"/>
            <a:ext cx="1834962" cy="653295"/>
          </a:xfrm>
          <a:prstGeom prst="rect">
            <a:avLst/>
          </a:prstGeom>
        </p:spPr>
        <p:txBody>
          <a:bodyPr vert="horz" wrap="none" lIns="98619" tIns="49301" rIns="98619" bIns="49301" rtlCol="0" anchor="ctr">
            <a:noAutofit/>
          </a:bodyPr>
          <a:lstStyle/>
          <a:p>
            <a:pPr defTabSz="985963">
              <a:spcBef>
                <a:spcPct val="0"/>
              </a:spcBef>
            </a:pPr>
            <a:r>
              <a:rPr lang="ru-RU" sz="2100" dirty="0" smtClean="0">
                <a:solidFill>
                  <a:srgbClr val="005AA9"/>
                </a:solidFill>
                <a:latin typeface="Arial Narrow" pitchFamily="34" charset="0"/>
                <a:ea typeface="+mj-ea"/>
                <a:cs typeface="Arial" panose="020B0604020202020204" pitchFamily="34" charset="0"/>
              </a:rPr>
              <a:t>Удовлетворено </a:t>
            </a:r>
            <a:r>
              <a:rPr lang="ru-RU" sz="2100" dirty="0">
                <a:solidFill>
                  <a:srgbClr val="005AA9"/>
                </a:solidFill>
                <a:latin typeface="Arial Narrow" pitchFamily="34" charset="0"/>
                <a:ea typeface="+mj-ea"/>
                <a:cs typeface="Arial" panose="020B0604020202020204" pitchFamily="34" charset="0"/>
              </a:rPr>
              <a:t>заявлений</a:t>
            </a: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flipV="1">
            <a:off x="694557" y="5625473"/>
            <a:ext cx="3359413" cy="2128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2436875" y="2283776"/>
            <a:ext cx="1535283" cy="3362978"/>
          </a:xfrm>
          <a:prstGeom prst="rect">
            <a:avLst/>
          </a:prstGeom>
          <a:solidFill>
            <a:schemeClr val="tx2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772" tIns="36888" rIns="73772" bIns="36888" rtlCol="0" anchor="ctr"/>
          <a:lstStyle/>
          <a:p>
            <a:pPr algn="ctr" defTabSz="839840"/>
            <a:endParaRPr lang="ru-RU" sz="20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800509" y="3559621"/>
            <a:ext cx="1267698" cy="2080717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772" tIns="36888" rIns="73772" bIns="36888" rtlCol="0" anchor="ctr"/>
          <a:lstStyle/>
          <a:p>
            <a:pPr algn="ctr" defTabSz="839840"/>
            <a:endParaRPr lang="ru-RU" sz="20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36875" y="2342289"/>
            <a:ext cx="1498380" cy="1738340"/>
          </a:xfrm>
          <a:prstGeom prst="rect">
            <a:avLst/>
          </a:prstGeom>
        </p:spPr>
        <p:txBody>
          <a:bodyPr vert="horz" wrap="none" lIns="98619" tIns="49301" rIns="98619" bIns="49301" rtlCol="0" anchor="ctr">
            <a:normAutofit/>
          </a:bodyPr>
          <a:lstStyle/>
          <a:p>
            <a:pPr algn="ctr" defTabSz="985963">
              <a:spcBef>
                <a:spcPct val="0"/>
              </a:spcBef>
            </a:pPr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На сумму</a:t>
            </a:r>
          </a:p>
          <a:p>
            <a:pPr algn="ctr" defTabSz="985963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11,8 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algn="ctr" defTabSz="985963">
              <a:spcBef>
                <a:spcPct val="0"/>
              </a:spcBef>
            </a:pPr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млрд. руб.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82677" y="4181561"/>
            <a:ext cx="776651" cy="1351923"/>
          </a:xfrm>
          <a:prstGeom prst="rect">
            <a:avLst/>
          </a:prstGeom>
        </p:spPr>
        <p:txBody>
          <a:bodyPr vert="horz" wrap="none" lIns="98619" tIns="49301" rIns="98619" bIns="49301" rtlCol="0" anchor="ctr">
            <a:normAutofit/>
          </a:bodyPr>
          <a:lstStyle/>
          <a:p>
            <a:pPr algn="ctr" defTabSz="985963">
              <a:spcBef>
                <a:spcPct val="0"/>
              </a:spcBef>
            </a:pPr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На сумму </a:t>
            </a:r>
          </a:p>
          <a:p>
            <a:pPr algn="ctr" defTabSz="985963">
              <a:spcBef>
                <a:spcPct val="0"/>
              </a:spcBef>
            </a:pPr>
            <a:r>
              <a:rPr lang="en-US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3</a:t>
            </a: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,</a:t>
            </a:r>
            <a:r>
              <a:rPr lang="en-US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4</a:t>
            </a: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algn="ctr" defTabSz="985963">
              <a:spcBef>
                <a:spcPct val="0"/>
              </a:spcBef>
            </a:pPr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млрд. руб.</a:t>
            </a:r>
          </a:p>
          <a:p>
            <a:pPr algn="ctr" defTabSz="985963">
              <a:spcBef>
                <a:spcPct val="0"/>
              </a:spcBef>
            </a:pPr>
            <a:endParaRPr lang="ru-RU" sz="2100" b="1" dirty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123514" y="1443537"/>
            <a:ext cx="1465260" cy="653215"/>
          </a:xfrm>
          <a:prstGeom prst="rect">
            <a:avLst/>
          </a:prstGeom>
        </p:spPr>
        <p:txBody>
          <a:bodyPr vert="horz" wrap="none" lIns="98619" tIns="49301" rIns="98619" bIns="49301" rtlCol="0" anchor="ctr">
            <a:noAutofit/>
          </a:bodyPr>
          <a:lstStyle/>
          <a:p>
            <a:pPr defTabSz="985963">
              <a:spcBef>
                <a:spcPct val="0"/>
              </a:spcBef>
            </a:pPr>
            <a:r>
              <a:rPr lang="ru-RU" sz="2100" dirty="0" smtClean="0">
                <a:solidFill>
                  <a:srgbClr val="005AA9"/>
                </a:solidFill>
                <a:latin typeface="Arial Narrow" pitchFamily="34" charset="0"/>
                <a:ea typeface="+mj-ea"/>
                <a:cs typeface="Arial" panose="020B0604020202020204" pitchFamily="34" charset="0"/>
              </a:rPr>
              <a:t>Подано </a:t>
            </a:r>
            <a:r>
              <a:rPr lang="ru-RU" sz="2100" dirty="0">
                <a:solidFill>
                  <a:srgbClr val="005AA9"/>
                </a:solidFill>
                <a:latin typeface="Arial Narrow" pitchFamily="34" charset="0"/>
                <a:ea typeface="+mj-ea"/>
                <a:cs typeface="Arial" panose="020B0604020202020204" pitchFamily="34" charset="0"/>
              </a:rPr>
              <a:t>заявлений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049457" y="5456458"/>
            <a:ext cx="621982" cy="950997"/>
          </a:xfrm>
          <a:prstGeom prst="rect">
            <a:avLst/>
          </a:prstGeom>
        </p:spPr>
        <p:txBody>
          <a:bodyPr vert="horz" wrap="none" lIns="98619" tIns="49301" rIns="98619" bIns="49301" rtlCol="0" anchor="ctr">
            <a:normAutofit/>
          </a:bodyPr>
          <a:lstStyle/>
          <a:p>
            <a:pPr algn="ctr" defTabSz="985963">
              <a:spcBef>
                <a:spcPct val="0"/>
              </a:spcBef>
            </a:pP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2017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406740" y="5584522"/>
            <a:ext cx="1175529" cy="696959"/>
          </a:xfrm>
          <a:prstGeom prst="rect">
            <a:avLst/>
          </a:prstGeom>
        </p:spPr>
        <p:txBody>
          <a:bodyPr vert="horz" wrap="none" lIns="98619" tIns="49301" rIns="98619" bIns="49301" rtlCol="0" anchor="ctr">
            <a:normAutofit/>
          </a:bodyPr>
          <a:lstStyle/>
          <a:p>
            <a:pPr algn="ctr" defTabSz="985963">
              <a:spcBef>
                <a:spcPct val="0"/>
              </a:spcBef>
            </a:pP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2018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956031" y="4794237"/>
            <a:ext cx="1107036" cy="549984"/>
          </a:xfrm>
          <a:prstGeom prst="rect">
            <a:avLst/>
          </a:prstGeom>
        </p:spPr>
        <p:txBody>
          <a:bodyPr vert="horz" wrap="none" lIns="98619" tIns="49301" rIns="98619" bIns="49301" rtlCol="0" anchor="ctr">
            <a:normAutofit/>
          </a:bodyPr>
          <a:lstStyle/>
          <a:p>
            <a:pPr defTabSz="985963">
              <a:spcBef>
                <a:spcPct val="0"/>
              </a:spcBef>
            </a:pPr>
            <a:r>
              <a:rPr lang="ru-R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в том числе:</a:t>
            </a:r>
          </a:p>
        </p:txBody>
      </p:sp>
      <p:sp>
        <p:nvSpPr>
          <p:cNvPr id="2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23263" y="6042025"/>
            <a:ext cx="620712" cy="631825"/>
          </a:xfrm>
          <a:prstGeom prst="rect">
            <a:avLst/>
          </a:prstGeom>
        </p:spPr>
        <p:txBody>
          <a:bodyPr vert="horz" wrap="square" lIns="104269" tIns="52135" rIns="104269" bIns="52135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ts val="2177"/>
              </a:lnSpc>
            </a:pPr>
            <a:fld id="{B8A191AF-264A-4C30-94A2-39C6FF18869A}" type="slidenum">
              <a:rPr lang="ru-RU" sz="2449">
                <a:solidFill>
                  <a:prstClr val="white"/>
                </a:solidFill>
              </a:rPr>
              <a:pPr algn="ctr">
                <a:lnSpc>
                  <a:spcPts val="2177"/>
                </a:lnSpc>
              </a:pPr>
              <a:t>6</a:t>
            </a:fld>
            <a:endParaRPr lang="ru-RU" sz="2449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98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8A191AF-264A-4C30-94A2-39C6FF18869A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76672"/>
            <a:ext cx="3456384" cy="804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9909" tIns="39955" rIns="79909" bIns="39955" numCol="1" anchor="ctr" anchorCtr="0" compatLnSpc="1">
            <a:prstTxWarp prst="textNoShape">
              <a:avLst/>
            </a:prstTxWarp>
            <a:spAutoFit/>
          </a:bodyPr>
          <a:lstStyle/>
          <a:p>
            <a:pPr defTabSz="815975" fontAlgn="base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254061"/>
                </a:solidFill>
                <a:latin typeface="Arial Narrow" pitchFamily="34" charset="0"/>
                <a:cs typeface="Arial" pitchFamily="34" charset="0"/>
              </a:rPr>
              <a:t>Поступление в бюджет в ходе процедур банкротства за 2018 год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071640431"/>
              </p:ext>
            </p:extLst>
          </p:nvPr>
        </p:nvGraphicFramePr>
        <p:xfrm>
          <a:off x="431325" y="1412776"/>
          <a:ext cx="3740311" cy="3100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Группа 9"/>
          <p:cNvGrpSpPr/>
          <p:nvPr/>
        </p:nvGrpSpPr>
        <p:grpSpPr>
          <a:xfrm>
            <a:off x="539552" y="3341719"/>
            <a:ext cx="3935244" cy="2971511"/>
            <a:chOff x="42675" y="3315250"/>
            <a:chExt cx="3935244" cy="2971511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42675" y="3315250"/>
              <a:ext cx="198000" cy="2971511"/>
              <a:chOff x="1171199" y="2969012"/>
              <a:chExt cx="198000" cy="2971511"/>
            </a:xfrm>
            <a:solidFill>
              <a:schemeClr val="accent3">
                <a:lumMod val="60000"/>
                <a:lumOff val="40000"/>
              </a:schemeClr>
            </a:solidFill>
          </p:grpSpPr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1276555" y="2969012"/>
                <a:ext cx="11017" cy="2971511"/>
              </a:xfrm>
              <a:prstGeom prst="line">
                <a:avLst/>
              </a:prstGeom>
              <a:grp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Овал 15"/>
              <p:cNvSpPr/>
              <p:nvPr/>
            </p:nvSpPr>
            <p:spPr>
              <a:xfrm>
                <a:off x="1171199" y="4283215"/>
                <a:ext cx="198000" cy="198022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rgbClr val="89898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7" name="Овал 16"/>
              <p:cNvSpPr/>
              <p:nvPr/>
            </p:nvSpPr>
            <p:spPr>
              <a:xfrm>
                <a:off x="1171199" y="4768110"/>
                <a:ext cx="198000" cy="198022"/>
              </a:xfrm>
              <a:prstGeom prst="ellipse">
                <a:avLst/>
              </a:prstGeom>
              <a:pattFill prst="pct60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n>
                <a:solidFill>
                  <a:srgbClr val="B3B3B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67401" y="4577055"/>
              <a:ext cx="37105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Arial Narrow" panose="020B0606020202030204" pitchFamily="34" charset="0"/>
                </a:rPr>
                <a:t>Налоговые платежи -  484,9 млн. </a:t>
              </a:r>
              <a:r>
                <a:rPr lang="ru-RU" sz="1400" dirty="0">
                  <a:latin typeface="Arial Narrow" panose="020B0606020202030204" pitchFamily="34" charset="0"/>
                </a:rPr>
                <a:t>рублей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51520" y="5092175"/>
              <a:ext cx="31583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Arial Narrow" panose="020B0606020202030204" pitchFamily="34" charset="0"/>
                </a:rPr>
                <a:t>Страховые взносы -  384,6 млн. </a:t>
              </a:r>
              <a:r>
                <a:rPr lang="ru-RU" sz="1400" dirty="0">
                  <a:latin typeface="Arial Narrow" panose="020B0606020202030204" pitchFamily="34" charset="0"/>
                </a:rPr>
                <a:t>рублей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40675" y="5577370"/>
              <a:ext cx="28352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>
                  <a:latin typeface="Arial Narrow" panose="020B0606020202030204" pitchFamily="34" charset="0"/>
                </a:rPr>
                <a:t>Неналоговые доходы – 1,1 млн. руб</a:t>
              </a:r>
              <a:r>
                <a:rPr lang="ru-RU" dirty="0" smtClean="0"/>
                <a:t>.</a:t>
              </a:r>
              <a:endParaRPr lang="ru-RU" dirty="0"/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4512043" y="431531"/>
            <a:ext cx="3960439" cy="85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9909" tIns="39955" rIns="79909" bIns="39955" numCol="1" anchor="ctr" anchorCtr="0" compatLnSpc="1">
            <a:prstTxWarp prst="textNoShape">
              <a:avLst/>
            </a:prstTxWarp>
            <a:spAutoFit/>
          </a:bodyPr>
          <a:lstStyle/>
          <a:p>
            <a:pPr defTabSz="815975" fontAlgn="base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254061"/>
                </a:solidFill>
                <a:latin typeface="Arial Narrow" pitchFamily="34" charset="0"/>
                <a:cs typeface="Arial" pitchFamily="34" charset="0"/>
              </a:rPr>
              <a:t>Работа по согласительным процедурам в 2018 году, сравнение с 2017 годом 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510" y="1623449"/>
            <a:ext cx="428572" cy="445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887" y="2723672"/>
            <a:ext cx="495445" cy="678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4795129" y="1472747"/>
            <a:ext cx="17930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Arial Narrow" panose="020B0606020202030204" pitchFamily="34" charset="0"/>
              </a:rPr>
              <a:t>Поступило в бюджет в рамках работы по согласительным процедурам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624097" y="1534301"/>
            <a:ext cx="756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latin typeface="Arial Narrow" panose="020B0606020202030204" pitchFamily="34" charset="0"/>
              </a:rPr>
              <a:t>225,7 млн</a:t>
            </a:r>
            <a:r>
              <a:rPr lang="ru-RU" sz="16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. руб</a:t>
            </a:r>
            <a:r>
              <a:rPr lang="ru-RU" sz="1600" b="1" dirty="0">
                <a:solidFill>
                  <a:srgbClr val="FF0000"/>
                </a:solidFill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689337" y="1899837"/>
            <a:ext cx="952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в 3 раза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921143" y="2769839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</a:rPr>
              <a:t>Из них, добровольно </a:t>
            </a:r>
            <a:r>
              <a:rPr lang="ru-RU" sz="1400" dirty="0">
                <a:latin typeface="Arial Narrow" panose="020B0606020202030204" pitchFamily="34" charset="0"/>
              </a:rPr>
              <a:t>погашено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624097" y="2678109"/>
            <a:ext cx="8310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latin typeface="Arial Narrow" panose="020B0606020202030204" pitchFamily="34" charset="0"/>
              </a:rPr>
              <a:t>224,0 млн. руб.</a:t>
            </a: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705" y="2727966"/>
            <a:ext cx="804450" cy="731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224" y="3864639"/>
            <a:ext cx="633413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7689337" y="2983224"/>
            <a:ext cx="1242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400" b="1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r>
              <a:rPr lang="ru-RU" b="0" dirty="0"/>
              <a:t>в 3 раза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921143" y="3677755"/>
            <a:ext cx="19442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</a:rPr>
              <a:t>Из </a:t>
            </a:r>
            <a:r>
              <a:rPr lang="ru-RU" sz="1400" dirty="0">
                <a:latin typeface="Arial Narrow" panose="020B0606020202030204" pitchFamily="34" charset="0"/>
              </a:rPr>
              <a:t>них, в рамках заключенных мировых соглашений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663596" y="3677755"/>
            <a:ext cx="6895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 b="1">
                <a:solidFill>
                  <a:srgbClr val="00B050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ru-RU" dirty="0">
                <a:solidFill>
                  <a:srgbClr val="FF0000"/>
                </a:solidFill>
              </a:rPr>
              <a:t>1,7 млн. руб.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689337" y="4076668"/>
            <a:ext cx="1409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в 1,5 раза</a:t>
            </a:r>
          </a:p>
        </p:txBody>
      </p:sp>
      <p:pic>
        <p:nvPicPr>
          <p:cNvPr id="33" name="Picture 5" descr="Z:\Мои документы\human-resources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702" y="3764478"/>
            <a:ext cx="546018" cy="54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4828331" y="4787311"/>
            <a:ext cx="17598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Arial Narrow" panose="020B0606020202030204" pitchFamily="34" charset="0"/>
              </a:rPr>
              <a:t>Доля добровольных поступлений в бюджет в общей сумме поступлений в процедурах банкротства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725746" y="5324833"/>
            <a:ext cx="7648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 b="1">
                <a:solidFill>
                  <a:srgbClr val="00B050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ru-RU" dirty="0">
                <a:solidFill>
                  <a:srgbClr val="FF0000"/>
                </a:solidFill>
              </a:rPr>
              <a:t>25,9%</a:t>
            </a:r>
          </a:p>
        </p:txBody>
      </p:sp>
      <p:pic>
        <p:nvPicPr>
          <p:cNvPr id="3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034" y="5104985"/>
            <a:ext cx="601354" cy="560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7689337" y="5274907"/>
            <a:ext cx="931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на 17,2 п.п.</a:t>
            </a: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4139952" y="332656"/>
            <a:ext cx="0" cy="61206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705" y="1688084"/>
            <a:ext cx="804450" cy="731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224" y="5188205"/>
            <a:ext cx="633413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914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трелка вправо 6"/>
          <p:cNvSpPr/>
          <p:nvPr/>
        </p:nvSpPr>
        <p:spPr>
          <a:xfrm>
            <a:off x="4759621" y="1397291"/>
            <a:ext cx="1828605" cy="1224136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8A191AF-264A-4C30-94A2-39C6FF18869A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827584" y="731483"/>
            <a:ext cx="7864166" cy="43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9909" tIns="39955" rIns="79909" bIns="39955" numCol="1" anchor="ctr" anchorCtr="0" compatLnSpc="1">
            <a:prstTxWarp prst="textNoShape">
              <a:avLst/>
            </a:prstTxWarp>
            <a:spAutoFit/>
          </a:bodyPr>
          <a:lstStyle>
            <a:lvl1pPr algn="l" defTabSz="944563" rtl="0" eaLnBrk="0" fontAlgn="base" hangingPunct="0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44563" rtl="0" eaLnBrk="0" fontAlgn="base" hangingPunct="0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44563" rtl="0" eaLnBrk="0" fontAlgn="base" hangingPunct="0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44563" rtl="0" eaLnBrk="0" fontAlgn="base" hangingPunct="0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44563" rtl="0" eaLnBrk="0" fontAlgn="base" hangingPunct="0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44563" rtl="0" fontAlgn="base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44563" rtl="0" fontAlgn="base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44563" rtl="0" fontAlgn="base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44563" rtl="0" fontAlgn="base">
              <a:lnSpc>
                <a:spcPts val="4713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defTabSz="815975" eaLnBrk="1" hangingPunct="1">
              <a:lnSpc>
                <a:spcPts val="3000"/>
              </a:lnSpc>
            </a:pPr>
            <a:r>
              <a:rPr lang="ru-RU" sz="2400" dirty="0" smtClean="0">
                <a:solidFill>
                  <a:srgbClr val="254061"/>
                </a:solidFill>
                <a:latin typeface="Arial Narrow" pitchFamily="34" charset="0"/>
                <a:ea typeface="+mn-ea"/>
                <a:cs typeface="Arial" pitchFamily="34" charset="0"/>
              </a:rPr>
              <a:t>Способы урегулирования задолженности</a:t>
            </a:r>
            <a:endParaRPr lang="ru-RU" sz="2400" dirty="0">
              <a:solidFill>
                <a:srgbClr val="254061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99974" y="1541307"/>
            <a:ext cx="3788067" cy="936104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Arial Narrow" pitchFamily="34" charset="0"/>
              </a:rPr>
              <a:t>Заключение мирового соглашения </a:t>
            </a:r>
            <a:endParaRPr lang="ru-RU" b="1" i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4749628" y="2924944"/>
            <a:ext cx="1838598" cy="1224136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89980" y="3068960"/>
            <a:ext cx="3788067" cy="936104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Arial Narrow" pitchFamily="34" charset="0"/>
              </a:rPr>
              <a:t>Изменение срока уплаты налога</a:t>
            </a:r>
            <a:endParaRPr lang="ru-RU" b="1" i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88226" y="3054115"/>
            <a:ext cx="2016224" cy="93610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гл. 9 НК РФ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88225" y="1508431"/>
            <a:ext cx="2232248" cy="93610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гл. 8 Закона о банкротстве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4741541" y="4509120"/>
            <a:ext cx="1846684" cy="1224136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81893" y="4653136"/>
            <a:ext cx="3788067" cy="936104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Arial Narrow" pitchFamily="34" charset="0"/>
              </a:rPr>
              <a:t>Погашение задолженности третьими лицами</a:t>
            </a:r>
            <a:endParaRPr lang="ru-RU" b="1" i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88226" y="4653136"/>
            <a:ext cx="2016224" cy="93610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ст. 45 НК РФ</a:t>
            </a:r>
          </a:p>
        </p:txBody>
      </p:sp>
    </p:spTree>
    <p:extLst>
      <p:ext uri="{BB962C8B-B14F-4D97-AF65-F5344CB8AC3E}">
        <p14:creationId xmlns:p14="http://schemas.microsoft.com/office/powerpoint/2010/main" val="37179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22635" y="2122789"/>
            <a:ext cx="7864166" cy="2155251"/>
          </a:xfrm>
        </p:spPr>
        <p:txBody>
          <a:bodyPr>
            <a:normAutofit/>
          </a:bodyPr>
          <a:lstStyle/>
          <a:p>
            <a:pPr algn="ctr"/>
            <a:r>
              <a:rPr lang="ru-RU" sz="4000" b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b="0" dirty="0">
              <a:solidFill>
                <a:schemeClr val="tx2">
                  <a:lumMod val="75000"/>
                </a:schemeClr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8324084" y="6013038"/>
            <a:ext cx="619711" cy="747981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/>
              <a:t>9</a:t>
            </a:fld>
            <a:endParaRPr lang="ru-RU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46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520</Words>
  <Application>Microsoft Office PowerPoint</Application>
  <PresentationFormat>Экран (4:3)</PresentationFormat>
  <Paragraphs>107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Present_FNS2012_A4</vt:lpstr>
      <vt:lpstr>Презентация PowerPoint</vt:lpstr>
      <vt:lpstr>Презентация PowerPoint</vt:lpstr>
      <vt:lpstr>Обращение взыскания на дебиторскую задолженность в рамках ст. 76 НК РФ </vt:lpstr>
      <vt:lpstr>Условия взыскания задолженности с взаимозависимых лиц в порядке пп.2. п.2 ст.45 НК РФ</vt:lpstr>
      <vt:lpstr>Презентация PowerPoint</vt:lpstr>
      <vt:lpstr>Статистические данные о привлечении к субсидиарной ответственности в регионе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Зобнина Ирина Сергеевна</dc:creator>
  <cp:lastModifiedBy>Зобнина Ирина Сергеевна</cp:lastModifiedBy>
  <cp:revision>20</cp:revision>
  <cp:lastPrinted>2019-05-17T11:11:16Z</cp:lastPrinted>
  <dcterms:created xsi:type="dcterms:W3CDTF">2019-05-17T06:20:52Z</dcterms:created>
  <dcterms:modified xsi:type="dcterms:W3CDTF">2019-05-21T08:09:21Z</dcterms:modified>
</cp:coreProperties>
</file>